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52"/>
  </p:notesMasterIdLst>
  <p:sldIdLst>
    <p:sldId id="256" r:id="rId8"/>
    <p:sldId id="275" r:id="rId9"/>
    <p:sldId id="278" r:id="rId10"/>
    <p:sldId id="285" r:id="rId11"/>
    <p:sldId id="280" r:id="rId12"/>
    <p:sldId id="284" r:id="rId13"/>
    <p:sldId id="283" r:id="rId14"/>
    <p:sldId id="276" r:id="rId15"/>
    <p:sldId id="281" r:id="rId16"/>
    <p:sldId id="282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1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10" r:id="rId39"/>
    <p:sldId id="311" r:id="rId40"/>
    <p:sldId id="317" r:id="rId41"/>
    <p:sldId id="312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22" r:id="rId50"/>
    <p:sldId id="27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00"/>
    <a:srgbClr val="FFC300"/>
    <a:srgbClr val="FF4713"/>
    <a:srgbClr val="D0DBFF"/>
    <a:srgbClr val="002B49"/>
    <a:srgbClr val="FF4D00"/>
    <a:srgbClr val="00E2FF"/>
    <a:srgbClr val="00F69B"/>
    <a:srgbClr val="8533A1"/>
    <a:srgbClr val="B2A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91FE9-5CBD-D742-953A-C3C3F8F0D736}" v="5" dt="2025-12-02T23:29:27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2" autoAdjust="0"/>
    <p:restoredTop sz="78359" autoAdjust="0"/>
  </p:normalViewPr>
  <p:slideViewPr>
    <p:cSldViewPr snapToGrid="0">
      <p:cViewPr varScale="1">
        <p:scale>
          <a:sx n="109" d="100"/>
          <a:sy n="109" d="100"/>
        </p:scale>
        <p:origin x="20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995f8307450f9b5a" providerId="LiveId" clId="{2C421996-E080-5A19-B44D-53A7ECA3D7F6}"/>
    <pc:docChg chg="custSel modSld sldOrd">
      <pc:chgData name="Dan Toft" userId="995f8307450f9b5a" providerId="LiveId" clId="{2C421996-E080-5A19-B44D-53A7ECA3D7F6}" dt="2025-12-02T23:32:38.782" v="120" actId="20577"/>
      <pc:docMkLst>
        <pc:docMk/>
      </pc:docMkLst>
      <pc:sldChg chg="modSp mod ord">
        <pc:chgData name="Dan Toft" userId="995f8307450f9b5a" providerId="LiveId" clId="{2C421996-E080-5A19-B44D-53A7ECA3D7F6}" dt="2025-11-22T19:48:32.218" v="4" actId="20577"/>
        <pc:sldMkLst>
          <pc:docMk/>
          <pc:sldMk cId="197521456" sldId="276"/>
        </pc:sldMkLst>
        <pc:spChg chg="mod">
          <ac:chgData name="Dan Toft" userId="995f8307450f9b5a" providerId="LiveId" clId="{2C421996-E080-5A19-B44D-53A7ECA3D7F6}" dt="2025-11-22T19:48:32.218" v="4" actId="20577"/>
          <ac:spMkLst>
            <pc:docMk/>
            <pc:sldMk cId="197521456" sldId="276"/>
            <ac:spMk id="4" creationId="{0052DBC1-F781-325C-A4D9-1BFC586CBDC5}"/>
          </ac:spMkLst>
        </pc:spChg>
      </pc:sldChg>
      <pc:sldChg chg="modNotesTx">
        <pc:chgData name="Dan Toft" userId="995f8307450f9b5a" providerId="LiveId" clId="{2C421996-E080-5A19-B44D-53A7ECA3D7F6}" dt="2025-12-02T23:32:26.874" v="107" actId="20577"/>
        <pc:sldMkLst>
          <pc:docMk/>
          <pc:sldMk cId="3103329277" sldId="280"/>
        </pc:sldMkLst>
      </pc:sldChg>
      <pc:sldChg chg="modSp mod modAnim">
        <pc:chgData name="Dan Toft" userId="995f8307450f9b5a" providerId="LiveId" clId="{2C421996-E080-5A19-B44D-53A7ECA3D7F6}" dt="2025-12-02T23:29:27.554" v="11" actId="1076"/>
        <pc:sldMkLst>
          <pc:docMk/>
          <pc:sldMk cId="2588690472" sldId="283"/>
        </pc:sldMkLst>
        <pc:spChg chg="mod">
          <ac:chgData name="Dan Toft" userId="995f8307450f9b5a" providerId="LiveId" clId="{2C421996-E080-5A19-B44D-53A7ECA3D7F6}" dt="2025-12-02T23:29:27.554" v="11" actId="1076"/>
          <ac:spMkLst>
            <pc:docMk/>
            <pc:sldMk cId="2588690472" sldId="283"/>
            <ac:spMk id="5" creationId="{4B0827FF-7520-4080-42E0-0539297DC3AF}"/>
          </ac:spMkLst>
        </pc:spChg>
        <pc:spChg chg="mod">
          <ac:chgData name="Dan Toft" userId="995f8307450f9b5a" providerId="LiveId" clId="{2C421996-E080-5A19-B44D-53A7ECA3D7F6}" dt="2025-12-02T23:29:25.349" v="10" actId="1076"/>
          <ac:spMkLst>
            <pc:docMk/>
            <pc:sldMk cId="2588690472" sldId="283"/>
            <ac:spMk id="8" creationId="{8419FBFA-0B1E-E673-70B0-018767BFDEFC}"/>
          </ac:spMkLst>
        </pc:spChg>
        <pc:picChg chg="mod">
          <ac:chgData name="Dan Toft" userId="995f8307450f9b5a" providerId="LiveId" clId="{2C421996-E080-5A19-B44D-53A7ECA3D7F6}" dt="2025-12-02T23:29:27.554" v="11" actId="1076"/>
          <ac:picMkLst>
            <pc:docMk/>
            <pc:sldMk cId="2588690472" sldId="283"/>
            <ac:picMk id="6" creationId="{35BE8C27-D810-DEBA-733B-CBBCC82BC61A}"/>
          </ac:picMkLst>
        </pc:picChg>
        <pc:picChg chg="mod">
          <ac:chgData name="Dan Toft" userId="995f8307450f9b5a" providerId="LiveId" clId="{2C421996-E080-5A19-B44D-53A7ECA3D7F6}" dt="2025-12-02T23:29:25.349" v="10" actId="1076"/>
          <ac:picMkLst>
            <pc:docMk/>
            <pc:sldMk cId="2588690472" sldId="283"/>
            <ac:picMk id="7" creationId="{59DF1793-C8C3-65C5-45CE-E18D94D0D055}"/>
          </ac:picMkLst>
        </pc:picChg>
      </pc:sldChg>
      <pc:sldChg chg="modNotesTx">
        <pc:chgData name="Dan Toft" userId="995f8307450f9b5a" providerId="LiveId" clId="{2C421996-E080-5A19-B44D-53A7ECA3D7F6}" dt="2025-12-02T23:32:38.782" v="120" actId="20577"/>
        <pc:sldMkLst>
          <pc:docMk/>
          <pc:sldMk cId="1390130129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C2420-139A-2C41-993A-25C21AA88E59}" type="doc">
      <dgm:prSet loTypeId="urn:microsoft.com/office/officeart/2009/layout/CircleArrow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5B13A5-C86E-F248-B798-DAEE3065D8B9}">
      <dgm:prSet phldrT="[Text]"/>
      <dgm:spPr/>
      <dgm:t>
        <a:bodyPr/>
        <a:lstStyle/>
        <a:p>
          <a:r>
            <a:rPr lang="en-US" dirty="0"/>
            <a:t>Write code quickly</a:t>
          </a:r>
        </a:p>
      </dgm:t>
    </dgm:pt>
    <dgm:pt modelId="{22B36411-966C-DE40-AEEF-8C0AA65AFBB7}" type="parTrans" cxnId="{76B26020-FBFF-1444-B208-D083A6163EE5}">
      <dgm:prSet/>
      <dgm:spPr/>
      <dgm:t>
        <a:bodyPr/>
        <a:lstStyle/>
        <a:p>
          <a:endParaRPr lang="en-US"/>
        </a:p>
      </dgm:t>
    </dgm:pt>
    <dgm:pt modelId="{65994D02-0A3A-C44C-A15D-CC9B2148C878}" type="sibTrans" cxnId="{76B26020-FBFF-1444-B208-D083A6163EE5}">
      <dgm:prSet/>
      <dgm:spPr/>
      <dgm:t>
        <a:bodyPr/>
        <a:lstStyle/>
        <a:p>
          <a:endParaRPr lang="en-US"/>
        </a:p>
      </dgm:t>
    </dgm:pt>
    <dgm:pt modelId="{DAEDF8AF-FCCF-A44E-9DB2-5CE4316EA44C}">
      <dgm:prSet phldrT="[Text]"/>
      <dgm:spPr/>
      <dgm:t>
        <a:bodyPr/>
        <a:lstStyle/>
        <a:p>
          <a:r>
            <a:rPr lang="en-US" dirty="0"/>
            <a:t>Validate code works</a:t>
          </a:r>
        </a:p>
      </dgm:t>
    </dgm:pt>
    <dgm:pt modelId="{47750614-56E4-724D-B360-30BFF4A4C81C}" type="parTrans" cxnId="{D4AA26C5-898C-4D44-9148-C6940A83ADC9}">
      <dgm:prSet/>
      <dgm:spPr/>
      <dgm:t>
        <a:bodyPr/>
        <a:lstStyle/>
        <a:p>
          <a:endParaRPr lang="en-US"/>
        </a:p>
      </dgm:t>
    </dgm:pt>
    <dgm:pt modelId="{67E81073-C00B-1449-B4FA-DEB4F048AD8F}" type="sibTrans" cxnId="{D4AA26C5-898C-4D44-9148-C6940A83ADC9}">
      <dgm:prSet/>
      <dgm:spPr/>
      <dgm:t>
        <a:bodyPr/>
        <a:lstStyle/>
        <a:p>
          <a:endParaRPr lang="en-US"/>
        </a:p>
      </dgm:t>
    </dgm:pt>
    <dgm:pt modelId="{EA0CDE62-6869-5649-853A-9435CC898463}">
      <dgm:prSet phldrT="[Text]"/>
      <dgm:spPr/>
      <dgm:t>
        <a:bodyPr/>
        <a:lstStyle/>
        <a:p>
          <a:r>
            <a:rPr lang="en-US" dirty="0"/>
            <a:t>Clean the code</a:t>
          </a:r>
        </a:p>
      </dgm:t>
    </dgm:pt>
    <dgm:pt modelId="{91BE47F1-1F85-4543-8B10-420718A6796D}" type="parTrans" cxnId="{EB019C65-B756-DD42-B0D4-38C285DDB768}">
      <dgm:prSet/>
      <dgm:spPr/>
      <dgm:t>
        <a:bodyPr/>
        <a:lstStyle/>
        <a:p>
          <a:endParaRPr lang="en-US"/>
        </a:p>
      </dgm:t>
    </dgm:pt>
    <dgm:pt modelId="{DFDB98FB-C377-324E-A993-4ED01823CCEB}" type="sibTrans" cxnId="{EB019C65-B756-DD42-B0D4-38C285DDB768}">
      <dgm:prSet/>
      <dgm:spPr/>
      <dgm:t>
        <a:bodyPr/>
        <a:lstStyle/>
        <a:p>
          <a:endParaRPr lang="en-US"/>
        </a:p>
      </dgm:t>
    </dgm:pt>
    <dgm:pt modelId="{60E8B0AA-D97E-8F46-8271-B86C0D0C6B51}">
      <dgm:prSet/>
      <dgm:spPr/>
      <dgm:t>
        <a:bodyPr/>
        <a:lstStyle/>
        <a:p>
          <a:r>
            <a:rPr lang="en-US" dirty="0"/>
            <a:t>Validate it still works</a:t>
          </a:r>
        </a:p>
      </dgm:t>
    </dgm:pt>
    <dgm:pt modelId="{072DF74B-5936-CB44-8F8A-F8F343D49065}" type="parTrans" cxnId="{E98A2A79-A8E3-E047-9B00-769EF6D64533}">
      <dgm:prSet/>
      <dgm:spPr/>
      <dgm:t>
        <a:bodyPr/>
        <a:lstStyle/>
        <a:p>
          <a:endParaRPr lang="en-US"/>
        </a:p>
      </dgm:t>
    </dgm:pt>
    <dgm:pt modelId="{ED16C2DE-E1E2-5542-B293-3A60B1ED6DCB}" type="sibTrans" cxnId="{E98A2A79-A8E3-E047-9B00-769EF6D64533}">
      <dgm:prSet/>
      <dgm:spPr/>
      <dgm:t>
        <a:bodyPr/>
        <a:lstStyle/>
        <a:p>
          <a:endParaRPr lang="en-US"/>
        </a:p>
      </dgm:t>
    </dgm:pt>
    <dgm:pt modelId="{3469E58E-84A6-EE43-83C3-D785088BF2D8}" type="pres">
      <dgm:prSet presAssocID="{DC2C2420-139A-2C41-993A-25C21AA88E5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AEF5641-50DC-9E47-91E3-D6F2A063B5F2}" type="pres">
      <dgm:prSet presAssocID="{CF5B13A5-C86E-F248-B798-DAEE3065D8B9}" presName="Accent1" presStyleCnt="0"/>
      <dgm:spPr/>
    </dgm:pt>
    <dgm:pt modelId="{1F96082A-3216-8843-82E7-D589F30EF0F3}" type="pres">
      <dgm:prSet presAssocID="{CF5B13A5-C86E-F248-B798-DAEE3065D8B9}" presName="Accent" presStyleLbl="node1" presStyleIdx="0" presStyleCnt="4"/>
      <dgm:spPr/>
    </dgm:pt>
    <dgm:pt modelId="{1A9B8F62-7589-C84F-A505-0D0A0AC43C9F}" type="pres">
      <dgm:prSet presAssocID="{CF5B13A5-C86E-F248-B798-DAEE3065D8B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431C1E4-AAA1-DD4C-BAE6-FC1DF2A328CC}" type="pres">
      <dgm:prSet presAssocID="{DAEDF8AF-FCCF-A44E-9DB2-5CE4316EA44C}" presName="Accent2" presStyleCnt="0"/>
      <dgm:spPr/>
    </dgm:pt>
    <dgm:pt modelId="{65BD4D6B-A4C7-7D42-877E-F648D068C742}" type="pres">
      <dgm:prSet presAssocID="{DAEDF8AF-FCCF-A44E-9DB2-5CE4316EA44C}" presName="Accent" presStyleLbl="node1" presStyleIdx="1" presStyleCnt="4"/>
      <dgm:spPr/>
    </dgm:pt>
    <dgm:pt modelId="{C286244F-E179-4D43-A4B6-17CA321159A6}" type="pres">
      <dgm:prSet presAssocID="{DAEDF8AF-FCCF-A44E-9DB2-5CE4316EA44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1E39861D-907E-704F-B7D0-D4D91D80EEA8}" type="pres">
      <dgm:prSet presAssocID="{EA0CDE62-6869-5649-853A-9435CC898463}" presName="Accent3" presStyleCnt="0"/>
      <dgm:spPr/>
    </dgm:pt>
    <dgm:pt modelId="{D1997E4A-DB7D-BE47-A382-B7C1F726CE83}" type="pres">
      <dgm:prSet presAssocID="{EA0CDE62-6869-5649-853A-9435CC898463}" presName="Accent" presStyleLbl="node1" presStyleIdx="2" presStyleCnt="4"/>
      <dgm:spPr/>
    </dgm:pt>
    <dgm:pt modelId="{BD07291C-C269-F148-A79D-DC5E25380D26}" type="pres">
      <dgm:prSet presAssocID="{EA0CDE62-6869-5649-853A-9435CC898463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33FCDBF8-E74B-D349-98F0-AA91D6B632A6}" type="pres">
      <dgm:prSet presAssocID="{60E8B0AA-D97E-8F46-8271-B86C0D0C6B51}" presName="Accent4" presStyleCnt="0"/>
      <dgm:spPr/>
    </dgm:pt>
    <dgm:pt modelId="{9381FF77-68E9-8B4F-BBEC-FDE3F68857C0}" type="pres">
      <dgm:prSet presAssocID="{60E8B0AA-D97E-8F46-8271-B86C0D0C6B51}" presName="Accent" presStyleLbl="node1" presStyleIdx="3" presStyleCnt="4"/>
      <dgm:spPr/>
    </dgm:pt>
    <dgm:pt modelId="{196561F2-191E-3546-B38B-04E1B163DE4F}" type="pres">
      <dgm:prSet presAssocID="{60E8B0AA-D97E-8F46-8271-B86C0D0C6B5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6B26020-FBFF-1444-B208-D083A6163EE5}" srcId="{DC2C2420-139A-2C41-993A-25C21AA88E59}" destId="{CF5B13A5-C86E-F248-B798-DAEE3065D8B9}" srcOrd="0" destOrd="0" parTransId="{22B36411-966C-DE40-AEEF-8C0AA65AFBB7}" sibTransId="{65994D02-0A3A-C44C-A15D-CC9B2148C878}"/>
    <dgm:cxn modelId="{8CEE0859-3745-6244-ABD7-77D14CE6352A}" type="presOf" srcId="{DAEDF8AF-FCCF-A44E-9DB2-5CE4316EA44C}" destId="{C286244F-E179-4D43-A4B6-17CA321159A6}" srcOrd="0" destOrd="0" presId="urn:microsoft.com/office/officeart/2009/layout/CircleArrowProcess"/>
    <dgm:cxn modelId="{EB019C65-B756-DD42-B0D4-38C285DDB768}" srcId="{DC2C2420-139A-2C41-993A-25C21AA88E59}" destId="{EA0CDE62-6869-5649-853A-9435CC898463}" srcOrd="2" destOrd="0" parTransId="{91BE47F1-1F85-4543-8B10-420718A6796D}" sibTransId="{DFDB98FB-C377-324E-A993-4ED01823CCEB}"/>
    <dgm:cxn modelId="{26F7086E-A5D1-3049-B5DD-92F6619F6F95}" type="presOf" srcId="{CF5B13A5-C86E-F248-B798-DAEE3065D8B9}" destId="{1A9B8F62-7589-C84F-A505-0D0A0AC43C9F}" srcOrd="0" destOrd="0" presId="urn:microsoft.com/office/officeart/2009/layout/CircleArrowProcess"/>
    <dgm:cxn modelId="{E98A2A79-A8E3-E047-9B00-769EF6D64533}" srcId="{DC2C2420-139A-2C41-993A-25C21AA88E59}" destId="{60E8B0AA-D97E-8F46-8271-B86C0D0C6B51}" srcOrd="3" destOrd="0" parTransId="{072DF74B-5936-CB44-8F8A-F8F343D49065}" sibTransId="{ED16C2DE-E1E2-5542-B293-3A60B1ED6DCB}"/>
    <dgm:cxn modelId="{DFD9C683-11B9-3748-A6B6-7FE4A0735479}" type="presOf" srcId="{DC2C2420-139A-2C41-993A-25C21AA88E59}" destId="{3469E58E-84A6-EE43-83C3-D785088BF2D8}" srcOrd="0" destOrd="0" presId="urn:microsoft.com/office/officeart/2009/layout/CircleArrowProcess"/>
    <dgm:cxn modelId="{D4AA26C5-898C-4D44-9148-C6940A83ADC9}" srcId="{DC2C2420-139A-2C41-993A-25C21AA88E59}" destId="{DAEDF8AF-FCCF-A44E-9DB2-5CE4316EA44C}" srcOrd="1" destOrd="0" parTransId="{47750614-56E4-724D-B360-30BFF4A4C81C}" sibTransId="{67E81073-C00B-1449-B4FA-DEB4F048AD8F}"/>
    <dgm:cxn modelId="{05B018C7-F625-9D4E-A86E-3DE394755CA0}" type="presOf" srcId="{EA0CDE62-6869-5649-853A-9435CC898463}" destId="{BD07291C-C269-F148-A79D-DC5E25380D26}" srcOrd="0" destOrd="0" presId="urn:microsoft.com/office/officeart/2009/layout/CircleArrowProcess"/>
    <dgm:cxn modelId="{6ADE00D7-1EDF-8E43-A996-7F6952A97BBD}" type="presOf" srcId="{60E8B0AA-D97E-8F46-8271-B86C0D0C6B51}" destId="{196561F2-191E-3546-B38B-04E1B163DE4F}" srcOrd="0" destOrd="0" presId="urn:microsoft.com/office/officeart/2009/layout/CircleArrowProcess"/>
    <dgm:cxn modelId="{A0AF6230-5555-2E40-AAFA-64D2B7DE1A49}" type="presParOf" srcId="{3469E58E-84A6-EE43-83C3-D785088BF2D8}" destId="{0AEF5641-50DC-9E47-91E3-D6F2A063B5F2}" srcOrd="0" destOrd="0" presId="urn:microsoft.com/office/officeart/2009/layout/CircleArrowProcess"/>
    <dgm:cxn modelId="{61527306-EDE7-D249-8839-781522B5EDFB}" type="presParOf" srcId="{0AEF5641-50DC-9E47-91E3-D6F2A063B5F2}" destId="{1F96082A-3216-8843-82E7-D589F30EF0F3}" srcOrd="0" destOrd="0" presId="urn:microsoft.com/office/officeart/2009/layout/CircleArrowProcess"/>
    <dgm:cxn modelId="{B1430519-C2E2-B947-85A2-0073CDEAEE88}" type="presParOf" srcId="{3469E58E-84A6-EE43-83C3-D785088BF2D8}" destId="{1A9B8F62-7589-C84F-A505-0D0A0AC43C9F}" srcOrd="1" destOrd="0" presId="urn:microsoft.com/office/officeart/2009/layout/CircleArrowProcess"/>
    <dgm:cxn modelId="{2A816395-E4E9-3F4E-8456-3946515CB293}" type="presParOf" srcId="{3469E58E-84A6-EE43-83C3-D785088BF2D8}" destId="{0431C1E4-AAA1-DD4C-BAE6-FC1DF2A328CC}" srcOrd="2" destOrd="0" presId="urn:microsoft.com/office/officeart/2009/layout/CircleArrowProcess"/>
    <dgm:cxn modelId="{CA4DDCD7-F7DF-1344-A774-D8A4DF27C045}" type="presParOf" srcId="{0431C1E4-AAA1-DD4C-BAE6-FC1DF2A328CC}" destId="{65BD4D6B-A4C7-7D42-877E-F648D068C742}" srcOrd="0" destOrd="0" presId="urn:microsoft.com/office/officeart/2009/layout/CircleArrowProcess"/>
    <dgm:cxn modelId="{174F7033-D4F6-D549-A443-4BDB8F111C50}" type="presParOf" srcId="{3469E58E-84A6-EE43-83C3-D785088BF2D8}" destId="{C286244F-E179-4D43-A4B6-17CA321159A6}" srcOrd="3" destOrd="0" presId="urn:microsoft.com/office/officeart/2009/layout/CircleArrowProcess"/>
    <dgm:cxn modelId="{05B63FFB-D1B6-5842-B182-A47EC637487B}" type="presParOf" srcId="{3469E58E-84A6-EE43-83C3-D785088BF2D8}" destId="{1E39861D-907E-704F-B7D0-D4D91D80EEA8}" srcOrd="4" destOrd="0" presId="urn:microsoft.com/office/officeart/2009/layout/CircleArrowProcess"/>
    <dgm:cxn modelId="{3ACA0218-ABCF-7142-B19B-9F87105A75BA}" type="presParOf" srcId="{1E39861D-907E-704F-B7D0-D4D91D80EEA8}" destId="{D1997E4A-DB7D-BE47-A382-B7C1F726CE83}" srcOrd="0" destOrd="0" presId="urn:microsoft.com/office/officeart/2009/layout/CircleArrowProcess"/>
    <dgm:cxn modelId="{96713CD9-5145-4948-96F5-53CD40653C49}" type="presParOf" srcId="{3469E58E-84A6-EE43-83C3-D785088BF2D8}" destId="{BD07291C-C269-F148-A79D-DC5E25380D26}" srcOrd="5" destOrd="0" presId="urn:microsoft.com/office/officeart/2009/layout/CircleArrowProcess"/>
    <dgm:cxn modelId="{7BA614AC-116F-E044-9CA2-FB77993F36C2}" type="presParOf" srcId="{3469E58E-84A6-EE43-83C3-D785088BF2D8}" destId="{33FCDBF8-E74B-D349-98F0-AA91D6B632A6}" srcOrd="6" destOrd="0" presId="urn:microsoft.com/office/officeart/2009/layout/CircleArrowProcess"/>
    <dgm:cxn modelId="{EC9A56DB-D575-9C48-B65B-3C1111750EE2}" type="presParOf" srcId="{33FCDBF8-E74B-D349-98F0-AA91D6B632A6}" destId="{9381FF77-68E9-8B4F-BBEC-FDE3F68857C0}" srcOrd="0" destOrd="0" presId="urn:microsoft.com/office/officeart/2009/layout/CircleArrowProcess"/>
    <dgm:cxn modelId="{C4B2B811-7F59-A54C-A1AE-768301599AEE}" type="presParOf" srcId="{3469E58E-84A6-EE43-83C3-D785088BF2D8}" destId="{196561F2-191E-3546-B38B-04E1B163DE4F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082A-3216-8843-82E7-D589F30EF0F3}">
      <dsp:nvSpPr>
        <dsp:cNvPr id="0" name=""/>
        <dsp:cNvSpPr/>
      </dsp:nvSpPr>
      <dsp:spPr>
        <a:xfrm>
          <a:off x="4665342" y="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B8F62-7589-C84F-A505-0D0A0AC43C9F}">
      <dsp:nvSpPr>
        <dsp:cNvPr id="0" name=""/>
        <dsp:cNvSpPr/>
      </dsp:nvSpPr>
      <dsp:spPr>
        <a:xfrm>
          <a:off x="5027587" y="593957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Write code quickly</a:t>
          </a:r>
        </a:p>
      </dsp:txBody>
      <dsp:txXfrm>
        <a:off x="5027587" y="593957"/>
        <a:ext cx="915616" cy="457760"/>
      </dsp:txXfrm>
    </dsp:sp>
    <dsp:sp modelId="{65BD4D6B-A4C7-7D42-877E-F648D068C742}">
      <dsp:nvSpPr>
        <dsp:cNvPr id="0" name=""/>
        <dsp:cNvSpPr/>
      </dsp:nvSpPr>
      <dsp:spPr>
        <a:xfrm>
          <a:off x="4209534" y="942934"/>
          <a:ext cx="1640722" cy="1640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6244F-E179-4D43-A4B6-17CA321159A6}">
      <dsp:nvSpPr>
        <dsp:cNvPr id="0" name=""/>
        <dsp:cNvSpPr/>
      </dsp:nvSpPr>
      <dsp:spPr>
        <a:xfrm>
          <a:off x="4569933" y="1538633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Validate code works</a:t>
          </a:r>
        </a:p>
      </dsp:txBody>
      <dsp:txXfrm>
        <a:off x="4569933" y="1538633"/>
        <a:ext cx="915616" cy="457760"/>
      </dsp:txXfrm>
    </dsp:sp>
    <dsp:sp modelId="{D1997E4A-DB7D-BE47-A382-B7C1F726CE83}">
      <dsp:nvSpPr>
        <dsp:cNvPr id="0" name=""/>
        <dsp:cNvSpPr/>
      </dsp:nvSpPr>
      <dsp:spPr>
        <a:xfrm>
          <a:off x="4665342" y="188935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291C-C269-F148-A79D-DC5E25380D26}">
      <dsp:nvSpPr>
        <dsp:cNvPr id="0" name=""/>
        <dsp:cNvSpPr/>
      </dsp:nvSpPr>
      <dsp:spPr>
        <a:xfrm>
          <a:off x="5027587" y="2483308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code</a:t>
          </a:r>
        </a:p>
      </dsp:txBody>
      <dsp:txXfrm>
        <a:off x="5027587" y="2483308"/>
        <a:ext cx="915616" cy="457760"/>
      </dsp:txXfrm>
    </dsp:sp>
    <dsp:sp modelId="{9381FF77-68E9-8B4F-BBEC-FDE3F68857C0}">
      <dsp:nvSpPr>
        <dsp:cNvPr id="0" name=""/>
        <dsp:cNvSpPr/>
      </dsp:nvSpPr>
      <dsp:spPr>
        <a:xfrm>
          <a:off x="4326487" y="2941069"/>
          <a:ext cx="1409587" cy="141026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561F2-191E-3546-B38B-04E1B163DE4F}">
      <dsp:nvSpPr>
        <dsp:cNvPr id="0" name=""/>
        <dsp:cNvSpPr/>
      </dsp:nvSpPr>
      <dsp:spPr>
        <a:xfrm>
          <a:off x="4569933" y="3427984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Validate it still works</a:t>
          </a:r>
        </a:p>
      </dsp:txBody>
      <dsp:txXfrm>
        <a:off x="4569933" y="3427984"/>
        <a:ext cx="915616" cy="45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ESPC25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bad code is the code you write once, and then don’t know how to maintain later</a:t>
            </a:r>
          </a:p>
          <a:p>
            <a:endParaRPr lang="en-US" dirty="0"/>
          </a:p>
          <a:p>
            <a:r>
              <a:rPr lang="en-US" dirty="0"/>
              <a:t>”But I don’t know how to write clean code”</a:t>
            </a:r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3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+mn-lt"/>
              </a:rPr>
              <a:t>No one writes stink free code in the first attempt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Repeat as many times as needed</a:t>
            </a:r>
          </a:p>
          <a:p>
            <a:endParaRPr lang="en-US" dirty="0"/>
          </a:p>
          <a:p>
            <a:r>
              <a:rPr lang="en-US" dirty="0"/>
              <a:t>…One smell we didn’t cover before…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FOR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32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worst code smell you can have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code repeats itself; it means that making even a small change require a lot of changes</a:t>
            </a:r>
          </a:p>
          <a:p>
            <a:endParaRPr lang="en-US" dirty="0"/>
          </a:p>
          <a:p>
            <a:r>
              <a:rPr lang="en-US" dirty="0"/>
              <a:t>I had a teacher that used to say “Wisdom's way is repetition”</a:t>
            </a:r>
          </a:p>
          <a:p>
            <a:endParaRPr lang="en-US" dirty="0"/>
          </a:p>
          <a:p>
            <a:r>
              <a:rPr lang="en-US" dirty="0"/>
              <a:t>Don’t repeat yourself </a:t>
            </a:r>
            <a:r>
              <a:rPr lang="en-US" b="1" dirty="0"/>
              <a:t>three times - </a:t>
            </a:r>
            <a:r>
              <a:rPr lang="en-US" dirty="0"/>
              <a:t>Edin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896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 interfaces that must be implemented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376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bad?</a:t>
            </a:r>
          </a:p>
          <a:p>
            <a:endParaRPr lang="en-US" dirty="0"/>
          </a:p>
          <a:p>
            <a:r>
              <a:rPr lang="en-US" dirty="0"/>
              <a:t>Two methods that have a lot of very similar code</a:t>
            </a:r>
          </a:p>
          <a:p>
            <a:endParaRPr lang="en-US" dirty="0"/>
          </a:p>
          <a:p>
            <a:r>
              <a:rPr lang="en-US" dirty="0"/>
              <a:t>A lot of repetition</a:t>
            </a:r>
          </a:p>
          <a:p>
            <a:endParaRPr lang="en-US" dirty="0"/>
          </a:p>
          <a:p>
            <a:r>
              <a:rPr lang="en-US" dirty="0"/>
              <a:t>Usage of type any</a:t>
            </a:r>
          </a:p>
          <a:p>
            <a:endParaRPr lang="en-US" dirty="0"/>
          </a:p>
          <a:p>
            <a:r>
              <a:rPr lang="en-US" dirty="0"/>
              <a:t>Not actually valid signature, I still need to parse the JSON, and return the </a:t>
            </a:r>
            <a:r>
              <a:rPr lang="en-US" dirty="0" err="1"/>
              <a:t>d.results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wanted to implement paging it would only be a single place to implement</a:t>
            </a:r>
          </a:p>
          <a:p>
            <a:endParaRPr lang="en-US" dirty="0"/>
          </a:p>
          <a:p>
            <a:r>
              <a:rPr lang="en-US" dirty="0"/>
              <a:t>Would still not work, as we’re not looking for </a:t>
            </a:r>
            <a:r>
              <a:rPr lang="en-US" dirty="0" err="1"/>
              <a:t>data.value</a:t>
            </a:r>
            <a:r>
              <a:rPr lang="en-US" dirty="0"/>
              <a:t>, but rather </a:t>
            </a:r>
            <a:r>
              <a:rPr lang="en-US" dirty="0" err="1"/>
              <a:t>data.d.results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Url</a:t>
            </a:r>
            <a:r>
              <a:rPr lang="en-US" dirty="0"/>
              <a:t> encoding – what happens when a country has a &amp;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8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modern languages have built in handling for common things</a:t>
            </a:r>
          </a:p>
          <a:p>
            <a:endParaRPr lang="en-US" dirty="0"/>
          </a:p>
          <a:p>
            <a:r>
              <a:rPr lang="en-US" dirty="0"/>
              <a:t>URL encoding, Date formatting (you don’t need </a:t>
            </a:r>
            <a:r>
              <a:rPr lang="en-US" dirty="0" err="1"/>
              <a:t>moment.js</a:t>
            </a:r>
            <a:r>
              <a:rPr lang="en-US" dirty="0"/>
              <a:t>, date-</a:t>
            </a:r>
            <a:r>
              <a:rPr lang="en-US" dirty="0" err="1"/>
              <a:t>fns</a:t>
            </a:r>
            <a:r>
              <a:rPr lang="en-US" dirty="0"/>
              <a:t> or anything else)</a:t>
            </a:r>
          </a:p>
          <a:p>
            <a:endParaRPr lang="en-US" dirty="0"/>
          </a:p>
          <a:p>
            <a:r>
              <a:rPr lang="en-US" dirty="0"/>
              <a:t>It’s just about knowing where to look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78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use of the URL object in JavaScript, to ensure proper encoding of your query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String concatenation is the second </a:t>
            </a:r>
            <a:r>
              <a:rPr lang="en-US" dirty="0" err="1"/>
              <a:t>paramater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Returning an array of items, not just the entire response body</a:t>
            </a:r>
          </a:p>
          <a:p>
            <a:endParaRPr lang="en-US" dirty="0"/>
          </a:p>
          <a:p>
            <a:r>
              <a:rPr lang="en-US" dirty="0"/>
              <a:t>Async away over </a:t>
            </a:r>
            <a:r>
              <a:rPr lang="en-US" dirty="0" err="1"/>
              <a:t>then.then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600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mistake I made in all of this</a:t>
            </a:r>
          </a:p>
          <a:p>
            <a:endParaRPr lang="en-US" dirty="0"/>
          </a:p>
          <a:p>
            <a:r>
              <a:rPr lang="en-US" dirty="0"/>
              <a:t>We developers don’t like to read docs</a:t>
            </a:r>
          </a:p>
          <a:p>
            <a:endParaRPr lang="en-US" dirty="0"/>
          </a:p>
          <a:p>
            <a:r>
              <a:rPr lang="en-US" dirty="0"/>
              <a:t>Sometimes other </a:t>
            </a:r>
            <a:r>
              <a:rPr lang="en-US" dirty="0" err="1"/>
              <a:t>devs</a:t>
            </a:r>
            <a:r>
              <a:rPr lang="en-US" dirty="0"/>
              <a:t> have read them for us … and written just what we need</a:t>
            </a:r>
          </a:p>
          <a:p>
            <a:endParaRPr lang="en-US" dirty="0"/>
          </a:p>
          <a:p>
            <a:r>
              <a:rPr lang="en-US" dirty="0" err="1"/>
              <a:t>PnPjs</a:t>
            </a:r>
            <a:r>
              <a:rPr lang="en-US" dirty="0"/>
              <a:t> Next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1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very clean – all our code has been compressed to just a few lines</a:t>
            </a:r>
          </a:p>
          <a:p>
            <a:endParaRPr lang="en-US" dirty="0"/>
          </a:p>
          <a:p>
            <a:r>
              <a:rPr lang="en-US" dirty="0"/>
              <a:t>Yes there’s still some repetition, but worse yet, there’s repeating orange code</a:t>
            </a:r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Presentation Title Slide.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Orange code is fragile – it’s like your IDE giving you a warning</a:t>
            </a:r>
          </a:p>
          <a:p>
            <a:endParaRPr lang="en-US" dirty="0"/>
          </a:p>
          <a:p>
            <a:r>
              <a:rPr lang="en-US" dirty="0"/>
              <a:t>Find and replace … really?</a:t>
            </a:r>
          </a:p>
          <a:p>
            <a:endParaRPr lang="en-US" dirty="0"/>
          </a:p>
          <a:p>
            <a:r>
              <a:rPr lang="en-US" dirty="0"/>
              <a:t>Next slide is </a:t>
            </a:r>
            <a:r>
              <a:rPr lang="en-US" dirty="0" err="1"/>
              <a:t>enums</a:t>
            </a:r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07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approach alternatives are:</a:t>
            </a:r>
          </a:p>
          <a:p>
            <a:br>
              <a:rPr lang="en-US" dirty="0"/>
            </a:br>
            <a:r>
              <a:rPr lang="en-US" dirty="0"/>
              <a:t>“Environment variables”</a:t>
            </a:r>
          </a:p>
          <a:p>
            <a:endParaRPr lang="en-US" dirty="0"/>
          </a:p>
          <a:p>
            <a:r>
              <a:rPr lang="en-US" dirty="0"/>
              <a:t>Property pane configuration</a:t>
            </a:r>
          </a:p>
          <a:p>
            <a:endParaRPr lang="en-US" dirty="0"/>
          </a:p>
          <a:p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76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made this out of spite of orange code</a:t>
            </a:r>
          </a:p>
          <a:p>
            <a:endParaRPr lang="en-US" dirty="0"/>
          </a:p>
          <a:p>
            <a:r>
              <a:rPr lang="en-US" dirty="0"/>
              <a:t>Only allows props that exist on your interface/class</a:t>
            </a:r>
          </a:p>
          <a:p>
            <a:endParaRPr lang="en-US" dirty="0"/>
          </a:p>
          <a:p>
            <a:r>
              <a:rPr lang="en-US" dirty="0"/>
              <a:t>Loads of supported field types</a:t>
            </a:r>
          </a:p>
          <a:p>
            <a:endParaRPr lang="en-US" dirty="0"/>
          </a:p>
          <a:p>
            <a:r>
              <a:rPr lang="en-US" dirty="0"/>
              <a:t>See next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4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queries</a:t>
            </a:r>
          </a:p>
          <a:p>
            <a:endParaRPr lang="en-US" dirty="0"/>
          </a:p>
          <a:p>
            <a:r>
              <a:rPr lang="en-US" dirty="0"/>
              <a:t>Look ups</a:t>
            </a:r>
          </a:p>
          <a:p>
            <a:endParaRPr lang="en-US" dirty="0"/>
          </a:p>
          <a:p>
            <a:r>
              <a:rPr lang="en-US" dirty="0"/>
              <a:t>In date range</a:t>
            </a:r>
          </a:p>
          <a:p>
            <a:endParaRPr lang="en-US" dirty="0"/>
          </a:p>
          <a:p>
            <a:r>
              <a:rPr lang="en-US" dirty="0"/>
              <a:t>In string array</a:t>
            </a:r>
          </a:p>
          <a:p>
            <a:endParaRPr lang="en-US" dirty="0"/>
          </a:p>
          <a:p>
            <a:r>
              <a:rPr lang="en-US" dirty="0"/>
              <a:t>Contains</a:t>
            </a:r>
          </a:p>
          <a:p>
            <a:endParaRPr lang="en-US" dirty="0"/>
          </a:p>
          <a:p>
            <a:r>
              <a:rPr lang="en-US" dirty="0"/>
              <a:t>Really any (except for Taxonomy fields)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56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Command + F1 to fix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79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often see entire code blocks that’ve been commented out because “I might need it later” … git</a:t>
            </a:r>
          </a:p>
          <a:p>
            <a:endParaRPr lang="en-US" dirty="0"/>
          </a:p>
          <a:p>
            <a:r>
              <a:rPr lang="en-US" dirty="0"/>
              <a:t>The number of comments that don’t add anything to the code</a:t>
            </a:r>
          </a:p>
          <a:p>
            <a:endParaRPr lang="en-US" dirty="0"/>
          </a:p>
          <a:p>
            <a:r>
              <a:rPr lang="en-US" dirty="0"/>
              <a:t>Comments don’t match the code, they match the expectation when said code was written</a:t>
            </a:r>
          </a:p>
          <a:p>
            <a:endParaRPr lang="en-US" dirty="0"/>
          </a:p>
          <a:p>
            <a:r>
              <a:rPr lang="en-US" dirty="0"/>
              <a:t>How often do you change code and forget to update the comment</a:t>
            </a:r>
          </a:p>
          <a:p>
            <a:endParaRPr lang="en-US" dirty="0"/>
          </a:p>
          <a:p>
            <a:r>
              <a:rPr lang="en-US" dirty="0"/>
              <a:t>Ideally your code should express what you’re trying to write in a comment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Clarify why you’re calling a beta endpoint</a:t>
            </a:r>
          </a:p>
          <a:p>
            <a:endParaRPr lang="en-US" dirty="0"/>
          </a:p>
          <a:p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699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samples to the same thing, but the bottom one reads smoother</a:t>
            </a:r>
          </a:p>
          <a:p>
            <a:endParaRPr lang="en-US" dirty="0"/>
          </a:p>
          <a:p>
            <a:r>
              <a:rPr lang="en-US" dirty="0"/>
              <a:t>This is a small sample, but in a very large codebase there’s a lot of </a:t>
            </a:r>
            <a:r>
              <a:rPr lang="en-US" dirty="0" err="1"/>
              <a:t>Js</a:t>
            </a:r>
            <a:r>
              <a:rPr lang="en-US" dirty="0"/>
              <a:t> and Is to keep track off</a:t>
            </a:r>
          </a:p>
          <a:p>
            <a:endParaRPr lang="en-US" dirty="0"/>
          </a:p>
          <a:p>
            <a:r>
              <a:rPr lang="en-US" dirty="0"/>
              <a:t>You could use .reduce or similar to solve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770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Magic numbers will eventually lead to confusion – and requires context</a:t>
            </a:r>
          </a:p>
          <a:p>
            <a:endParaRPr lang="en-US" dirty="0"/>
          </a:p>
          <a:p>
            <a:r>
              <a:rPr lang="en-US" dirty="0"/>
              <a:t>VAT isn’t 25% everywhere</a:t>
            </a:r>
          </a:p>
          <a:p>
            <a:endParaRPr lang="en-US" dirty="0"/>
          </a:p>
          <a:p>
            <a:r>
              <a:rPr lang="en-US" dirty="0"/>
              <a:t>And my retirement age is expected to be 74, so I don’t consider 65 a senior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54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Arne pension – a new Danish pension system, where you can either be over the REIREMENT_AGE … or have worked for X number of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59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Hard to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  <a:p>
            <a:r>
              <a:rPr lang="da-DK" dirty="0"/>
              <a:t>Using options is a </a:t>
            </a:r>
            <a:r>
              <a:rPr lang="da-DK" dirty="0" err="1"/>
              <a:t>great</a:t>
            </a:r>
            <a:r>
              <a:rPr lang="da-DK" dirty="0"/>
              <a:t> </a:t>
            </a:r>
            <a:r>
              <a:rPr lang="da-DK" dirty="0" err="1"/>
              <a:t>way</a:t>
            </a:r>
            <a:r>
              <a:rPr lang="da-DK" dirty="0"/>
              <a:t> to handle multiple options, so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end up with (true, false, false, true)</a:t>
            </a:r>
          </a:p>
          <a:p>
            <a:endParaRPr lang="da-DK" dirty="0"/>
          </a:p>
          <a:p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10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Famous for writing books on software development</a:t>
            </a:r>
          </a:p>
          <a:p>
            <a:endParaRPr lang="en-US" dirty="0"/>
          </a:p>
          <a:p>
            <a:r>
              <a:rPr lang="en-US" dirty="0"/>
              <a:t>Original signers of Manifesto for Agile Software Development</a:t>
            </a:r>
          </a:p>
          <a:p>
            <a:endParaRPr lang="en-US" dirty="0"/>
          </a:p>
          <a:p>
            <a:r>
              <a:rPr lang="en-US" dirty="0"/>
              <a:t>Says a lot about code, it can be written in a million different ways</a:t>
            </a:r>
          </a:p>
          <a:p>
            <a:endParaRPr lang="en-US" dirty="0"/>
          </a:p>
          <a:p>
            <a:r>
              <a:rPr lang="en-US" dirty="0"/>
              <a:t>In the age of AI – more and more code is not even written by humans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21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 Bob claims 0 parameters is the ideal amount, I don’t agree, but the less I have to look at, the better</a:t>
            </a:r>
          </a:p>
          <a:p>
            <a:endParaRPr lang="en-US" dirty="0"/>
          </a:p>
          <a:p>
            <a:r>
              <a:rPr lang="en-US" dirty="0"/>
              <a:t>Options are good, defaults are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588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Else can cause confusion, is there another scenario?</a:t>
            </a:r>
          </a:p>
          <a:p>
            <a:endParaRPr lang="en-US" dirty="0"/>
          </a:p>
          <a:p>
            <a:r>
              <a:rPr lang="en-US" dirty="0"/>
              <a:t>Extra indentations and curly brackets to keep track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925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that’s been indented more than 2 times should be refactored EVERY TIME</a:t>
            </a:r>
          </a:p>
          <a:p>
            <a:endParaRPr lang="en-US" dirty="0"/>
          </a:p>
          <a:p>
            <a:r>
              <a:rPr lang="en-US" dirty="0"/>
              <a:t>Way more readable, and clean, but the errors are bad, let’s fix that on the next slide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64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 is our Exception</a:t>
            </a:r>
          </a:p>
          <a:p>
            <a:endParaRPr lang="en-US" dirty="0"/>
          </a:p>
          <a:p>
            <a:r>
              <a:rPr lang="en-US" dirty="0" err="1"/>
              <a:t>Buttom</a:t>
            </a:r>
            <a:r>
              <a:rPr lang="en-US" dirty="0"/>
              <a:t> is the API returning an error</a:t>
            </a:r>
          </a:p>
          <a:p>
            <a:endParaRPr lang="en-US" dirty="0"/>
          </a:p>
          <a:p>
            <a:r>
              <a:rPr lang="en-US" dirty="0"/>
              <a:t>Top right is us catching it, using </a:t>
            </a:r>
            <a:r>
              <a:rPr lang="en-US" dirty="0" err="1"/>
              <a:t>instanceof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38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starting with an emoji, or other symbol</a:t>
            </a:r>
          </a:p>
          <a:p>
            <a:endParaRPr lang="en-US" dirty="0"/>
          </a:p>
          <a:p>
            <a:r>
              <a:rPr lang="en-US" dirty="0"/>
              <a:t>Data-component will bleed through to the DOM, and quickly help you identify where things break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28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long methods into smaller reusable segments</a:t>
            </a:r>
          </a:p>
          <a:p>
            <a:r>
              <a:rPr lang="en-US" dirty="0"/>
              <a:t>Increases readability</a:t>
            </a:r>
          </a:p>
          <a:p>
            <a:r>
              <a:rPr lang="en-US" dirty="0"/>
              <a:t>Increases reusability</a:t>
            </a:r>
          </a:p>
          <a:p>
            <a:r>
              <a:rPr lang="en-US" dirty="0"/>
              <a:t>Provides a faster 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044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Intl namespace – also know as 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internationalization</a:t>
            </a:r>
          </a:p>
          <a:p>
            <a:endParaRPr lang="en-US" b="0" i="0" dirty="0">
              <a:solidFill>
                <a:srgbClr val="1B1B1B"/>
              </a:solidFill>
              <a:effectLst/>
              <a:latin typeface="Inter"/>
            </a:endParaRP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Can help you a long way with things like date formatting,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Inter"/>
              </a:rPr>
              <a:t>numberformatting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, especially when bi-lingual</a:t>
            </a:r>
          </a:p>
          <a:p>
            <a:endParaRPr lang="en-US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802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Ternary operator is the question mark used as an if else</a:t>
            </a:r>
          </a:p>
          <a:p>
            <a:endParaRPr lang="en-US" dirty="0"/>
          </a:p>
          <a:p>
            <a:r>
              <a:rPr lang="en-US" dirty="0"/>
              <a:t>They very quickly become hard to keep track off</a:t>
            </a:r>
          </a:p>
          <a:p>
            <a:endParaRPr lang="en-US" dirty="0"/>
          </a:p>
          <a:p>
            <a:r>
              <a:rPr lang="en-US" dirty="0"/>
              <a:t>Notice the triple !!! – this can help highlight to other </a:t>
            </a:r>
            <a:r>
              <a:rPr lang="en-US" dirty="0" err="1"/>
              <a:t>devs</a:t>
            </a:r>
            <a:r>
              <a:rPr lang="en-US" dirty="0"/>
              <a:t> what your </a:t>
            </a:r>
            <a:r>
              <a:rPr lang="en-US" dirty="0" err="1"/>
              <a:t>intetion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895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all about how it reads 6 months down the line, when you’re no longer in the same state of mind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287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65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many ways … the book is like me 😅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Written in a tone of “this is the only true way to do X” – despite foreword having different tone</a:t>
            </a:r>
          </a:p>
          <a:p>
            <a:endParaRPr lang="en-US" dirty="0"/>
          </a:p>
          <a:p>
            <a:r>
              <a:rPr lang="en-US" dirty="0"/>
              <a:t>IMO – Not for beginners, but really good for Juniors, who’re capable of picking through it, and choosing what they find useful</a:t>
            </a:r>
          </a:p>
          <a:p>
            <a:endParaRPr lang="en-US" dirty="0"/>
          </a:p>
          <a:p>
            <a:r>
              <a:rPr lang="en-US" dirty="0"/>
              <a:t>Really good at getting you to start thinking about better ways to write code</a:t>
            </a:r>
            <a:br>
              <a:rPr lang="en-US" dirty="0">
                <a:cs typeface="+mn-lt"/>
              </a:rPr>
            </a:br>
            <a:br>
              <a:rPr lang="en-US" dirty="0">
                <a:latin typeface="Aptos"/>
              </a:rPr>
            </a:br>
            <a:r>
              <a:rPr lang="en-US" dirty="0"/>
              <a:t>Recently reread it, and now again with different eyes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1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 in top right, get out your phones and get a picture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Both come highly recommend, and are both newer than clean code</a:t>
            </a:r>
            <a:br>
              <a:rPr lang="en-US" dirty="0">
                <a:cs typeface="+mn-lt"/>
              </a:rPr>
            </a:br>
            <a:endParaRPr lang="en-US" dirty="0">
              <a:cs typeface="+mn-lt"/>
            </a:endParaRPr>
          </a:p>
          <a:p>
            <a:r>
              <a:rPr lang="en-US" dirty="0"/>
              <a:t>“The Art of Readable Code” - Trevor Foucher, Dustin Boswell (2011 – 3 years never)</a:t>
            </a:r>
          </a:p>
          <a:p>
            <a:endParaRPr lang="en-US" dirty="0"/>
          </a:p>
          <a:p>
            <a:r>
              <a:rPr lang="en-US" dirty="0"/>
              <a:t>Learn to talk to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42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Calibri"/>
                <a:cs typeface="Calibri"/>
              </a:rPr>
              <a:t>Code is opinionated; I tried to gather opinions from some of the people I know have been writing code for longer than me</a:t>
            </a:r>
          </a:p>
          <a:p>
            <a:endParaRPr lang="en-US" dirty="0">
              <a:latin typeface="+mn-lt"/>
              <a:ea typeface="Calibri"/>
              <a:cs typeface="Calibri"/>
            </a:endParaRPr>
          </a:p>
          <a:p>
            <a:r>
              <a:rPr lang="en-US" dirty="0">
                <a:latin typeface="+mn-lt"/>
                <a:ea typeface="Calibri"/>
                <a:cs typeface="Calibri"/>
              </a:rPr>
              <a:t>These folks have looked over the slides, provided feedback, these are still my opinions, but weighed with what these amazing folks have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1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If </a:t>
            </a:r>
            <a:r>
              <a:rPr lang="da-DK" dirty="0" err="1"/>
              <a:t>my</a:t>
            </a:r>
            <a:r>
              <a:rPr lang="da-DK" dirty="0"/>
              <a:t> solution </a:t>
            </a:r>
            <a:r>
              <a:rPr lang="da-DK" dirty="0" err="1"/>
              <a:t>works</a:t>
            </a:r>
            <a:r>
              <a:rPr lang="da-DK" dirty="0"/>
              <a:t>, </a:t>
            </a:r>
            <a:r>
              <a:rPr lang="da-DK" dirty="0" err="1"/>
              <a:t>what</a:t>
            </a:r>
            <a:r>
              <a:rPr lang="da-DK" dirty="0"/>
              <a:t> is the problem?</a:t>
            </a:r>
            <a:endParaRPr lang="en-DK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0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 fresh new developer should be able to read and understand the code</a:t>
            </a:r>
          </a:p>
          <a:p>
            <a:endParaRPr lang="en-US" dirty="0"/>
          </a:p>
          <a:p>
            <a:r>
              <a:rPr lang="en-US" dirty="0"/>
              <a:t>Implementing new changes shouldn’t be scary</a:t>
            </a:r>
          </a:p>
          <a:p>
            <a:endParaRPr lang="en-US" dirty="0"/>
          </a:p>
          <a:p>
            <a:r>
              <a:rPr lang="en-US" dirty="0"/>
              <a:t>The code should “read like a poem” – which I don’t agree with because I don’t understand poems</a:t>
            </a:r>
          </a:p>
          <a:p>
            <a:endParaRPr lang="en-US" dirty="0"/>
          </a:p>
          <a:p>
            <a:r>
              <a:rPr lang="en-US" dirty="0"/>
              <a:t>It should just be readable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8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DE75-ED49-B2A0-CBB7-5F690C96E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1DA07-2308-1182-4D97-07BBF7F9F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73C0B-CF54-042D-6293-4A784A714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talk about bad code, we often talk about code smell …. But what is code smell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24CC5-47D3-A5FA-B1CE-5E9E4BB4C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27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892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63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C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  <p:sldLayoutId id="214748369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D291C-7A2D-1FDF-4CF5-373137E43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6228669" cy="423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Clean code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Maintainable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Also, by people who didn’t write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Easily extensible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“Self-explanatory”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Reads the way it executes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No unintended side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FA4DC-2B92-B180-6F36-4E6C20F7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Code - Why does it matter</a:t>
            </a:r>
            <a:endParaRPr lang="en-DK"/>
          </a:p>
        </p:txBody>
      </p:sp>
      <p:pic>
        <p:nvPicPr>
          <p:cNvPr id="6" name="Picture Placeholder 7" descr="A person cleaning a computer screen&#10;&#10;AI-generated content may be incorrect.">
            <a:extLst>
              <a:ext uri="{FF2B5EF4-FFF2-40B4-BE49-F238E27FC236}">
                <a16:creationId xmlns:a16="http://schemas.microsoft.com/office/drawing/2014/main" id="{D03E51A7-25BF-9F50-5A70-A18F86CE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54532" y="1700213"/>
            <a:ext cx="4099281" cy="4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53E71-7739-955B-8298-B3F38FD4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8900A1-A244-BA50-CFB5-5D988D05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938" y="1"/>
            <a:ext cx="10764252" cy="6858000"/>
          </a:xfrm>
        </p:spPr>
        <p:txBody>
          <a:bodyPr anchor="ctr"/>
          <a:lstStyle/>
          <a:p>
            <a:pPr algn="ctr"/>
            <a:r>
              <a:rPr lang="en-US" dirty="0"/>
              <a:t>Code smell</a:t>
            </a:r>
          </a:p>
          <a:p>
            <a:pPr algn="ctr"/>
            <a:r>
              <a:rPr lang="en-US" sz="2800" dirty="0"/>
              <a:t>What is bad code?</a:t>
            </a:r>
          </a:p>
        </p:txBody>
      </p:sp>
    </p:spTree>
    <p:extLst>
      <p:ext uri="{BB962C8B-B14F-4D97-AF65-F5344CB8AC3E}">
        <p14:creationId xmlns:p14="http://schemas.microsoft.com/office/powerpoint/2010/main" val="85585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FD31-4CBE-CD84-D0D9-0BCCEA32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code smells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F64C726-FB48-C6D9-7404-BDCA07544187}"/>
              </a:ext>
            </a:extLst>
          </p:cNvPr>
          <p:cNvSpPr txBox="1">
            <a:spLocks/>
          </p:cNvSpPr>
          <p:nvPr/>
        </p:nvSpPr>
        <p:spPr>
          <a:xfrm>
            <a:off x="757990" y="1830449"/>
            <a:ext cx="7086600" cy="397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hard to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Fragile - Small changes cascade breaking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Immobile – Code cannot be reused without high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Opacity – the code is hard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Full of bad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“Orange”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Untyped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Long methods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73C6205-00C5-2BAE-7777-EF4051BA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714" y="1810776"/>
            <a:ext cx="3345296" cy="42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amera outline">
            <a:extLst>
              <a:ext uri="{FF2B5EF4-FFF2-40B4-BE49-F238E27FC236}">
                <a16:creationId xmlns:a16="http://schemas.microsoft.com/office/drawing/2014/main" id="{480F9AF4-4FBE-2DD3-7363-ACF08E011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629F-BB92-8263-AA31-FD40E44D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keeping code clean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64EF26-E058-271A-FA4A-09BC8CA61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663247"/>
              </p:ext>
            </p:extLst>
          </p:nvPr>
        </p:nvGraphicFramePr>
        <p:xfrm>
          <a:off x="838200" y="1607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Camera outline">
            <a:extLst>
              <a:ext uri="{FF2B5EF4-FFF2-40B4-BE49-F238E27FC236}">
                <a16:creationId xmlns:a16="http://schemas.microsoft.com/office/drawing/2014/main" id="{72AF889A-4ACB-6887-284D-F014C306B5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7F8-952B-796B-34C7-47FD650A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 – Repetition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24C44-F532-F15B-BA33-198037868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6076269" cy="423545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IBM Plex Sans Condensed Light" panose="020B0406050203000203" pitchFamily="34" charset="0"/>
              </a:rPr>
              <a:t>Methods that look alike can almost always be simplified into something more “coherent”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BM Plex Sans Condensed Light" panose="020B0406050203000203" pitchFamily="34" charset="0"/>
              </a:rPr>
              <a:t>Repetition also means potentially making the same mistake over and over</a:t>
            </a:r>
          </a:p>
        </p:txBody>
      </p:sp>
      <p:pic>
        <p:nvPicPr>
          <p:cNvPr id="4" name="Picture 2" descr="WTF per Minute – commadot.com">
            <a:extLst>
              <a:ext uri="{FF2B5EF4-FFF2-40B4-BE49-F238E27FC236}">
                <a16:creationId xmlns:a16="http://schemas.microsoft.com/office/drawing/2014/main" id="{57027981-C983-37F2-3617-F9D7F58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057" y="1700213"/>
            <a:ext cx="5181600" cy="40793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5265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42B7-6A52-7ECB-DA4E-D239B350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A462-F5B2-38FE-59F4-1134908A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repetition</a:t>
            </a:r>
          </a:p>
        </p:txBody>
      </p:sp>
      <p:pic>
        <p:nvPicPr>
          <p:cNvPr id="5" name="Content Placeholder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7137B4E-07F8-3189-9CF8-0128F68D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2451327"/>
            <a:ext cx="4056529" cy="3067751"/>
          </a:xfrm>
          <a:prstGeom prst="rect">
            <a:avLst/>
          </a:prstGeom>
        </p:spPr>
      </p:pic>
      <p:pic>
        <p:nvPicPr>
          <p:cNvPr id="6" name="Content Placeholder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7E49A46-830F-B5F2-354F-41468DCC3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97" y="3017860"/>
            <a:ext cx="7024231" cy="21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6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7C39-6051-2356-394B-9E17F5EE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Github</a:t>
            </a:r>
            <a:r>
              <a:rPr lang="en-US" dirty="0"/>
              <a:t> Copilot implementation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9EE4023-D330-1EEF-E1DD-DB8DB441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3" y="1872343"/>
            <a:ext cx="11130773" cy="4034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413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7458-C40D-1DEE-B2E3-96EE2E6A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1836-FF00-80F0-86D0-6FA7E89C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“Trim the fat”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A178A80-CC58-7034-0FD8-98481ED3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293" y="1785258"/>
            <a:ext cx="10951413" cy="38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95F-F588-8F05-2116-B4ED84B4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levering the language you’re using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83EA-A15D-AB35-0F0D-04B8D63063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7251926" cy="4235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type “any”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programing language have native tools to handle many common ”problems”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URL Encoding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Date formatting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formatting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String concatenation</a:t>
            </a:r>
          </a:p>
        </p:txBody>
      </p:sp>
      <p:pic>
        <p:nvPicPr>
          <p:cNvPr id="5" name="Picture 2" descr="This is not a drill . . . . . #funny #meme #memes #funnyshirt #memeshirt  #tshirt #tshirts #notadrill">
            <a:extLst>
              <a:ext uri="{FF2B5EF4-FFF2-40B4-BE49-F238E27FC236}">
                <a16:creationId xmlns:a16="http://schemas.microsoft.com/office/drawing/2014/main" id="{F676AF48-278E-63CD-0039-17B6459BB6A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1984375"/>
            <a:ext cx="3281363" cy="328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3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A318-DDC5-8EC9-AABB-31B3A314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64A2-9E17-A3E4-AD0E-F29329C8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the URL object in JavaScript</a:t>
            </a:r>
          </a:p>
        </p:txBody>
      </p:sp>
      <p:pic>
        <p:nvPicPr>
          <p:cNvPr id="4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414F63-E23D-ECB4-D000-E8789A21F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2" y="1524001"/>
            <a:ext cx="1036751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AD5D78-B451-1040-9881-8E1B91F97195}"/>
              </a:ext>
            </a:extLst>
          </p:cNvPr>
          <p:cNvSpPr/>
          <p:nvPr/>
        </p:nvSpPr>
        <p:spPr>
          <a:xfrm>
            <a:off x="1739590" y="1583473"/>
            <a:ext cx="1717288" cy="1720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Profile Image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B68A-7FA4-204D-87D1-35F9C9D2B63D}"/>
              </a:ext>
            </a:extLst>
          </p:cNvPr>
          <p:cNvSpPr txBox="1"/>
          <p:nvPr/>
        </p:nvSpPr>
        <p:spPr>
          <a:xfrm>
            <a:off x="3925891" y="1396314"/>
            <a:ext cx="8011886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Code Villain to SPFx Hero: SPFx Best Practices for Sustainable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AFE3B-4B73-674C-9777-10823FE0896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00C700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Dan Toft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A491B-3758-5042-B3A4-661D4CA24B04}"/>
              </a:ext>
            </a:extLst>
          </p:cNvPr>
          <p:cNvSpPr txBox="1"/>
          <p:nvPr/>
        </p:nvSpPr>
        <p:spPr>
          <a:xfrm>
            <a:off x="3925891" y="4918822"/>
            <a:ext cx="80118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rgbClr val="B2AFC4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Microsoft 365 Consultant @ </a:t>
            </a:r>
            <a:r>
              <a:rPr lang="en-GB" sz="2400" dirty="0" err="1">
                <a:solidFill>
                  <a:srgbClr val="B2AFC4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Evobis</a:t>
            </a:r>
            <a:r>
              <a:rPr lang="en-GB" sz="2400" dirty="0">
                <a:solidFill>
                  <a:srgbClr val="B2AFC4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Denmark</a:t>
            </a:r>
          </a:p>
        </p:txBody>
      </p:sp>
      <p:pic>
        <p:nvPicPr>
          <p:cNvPr id="3" name="Picture 2" descr="A person holding up his hand&#10;&#10;AI-generated content may be incorrect.">
            <a:extLst>
              <a:ext uri="{FF2B5EF4-FFF2-40B4-BE49-F238E27FC236}">
                <a16:creationId xmlns:a16="http://schemas.microsoft.com/office/drawing/2014/main" id="{F8AE53E2-7740-CF93-8F9C-2405C528F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90" y="1583473"/>
            <a:ext cx="1717288" cy="1725665"/>
          </a:xfrm>
          <a:prstGeom prst="rect">
            <a:avLst/>
          </a:prstGeom>
        </p:spPr>
      </p:pic>
      <p:pic>
        <p:nvPicPr>
          <p:cNvPr id="4" name="Picture 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982BC66-5A9E-9403-A822-86959C960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77" y="4400007"/>
            <a:ext cx="2186301" cy="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3010-53CD-4323-19DB-AC20B1B1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Realize – you’re probably not the first person to face the 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2E459-58BE-2D6D-868D-FB238EB4A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/>
          <a:lstStyle/>
          <a:p>
            <a:r>
              <a:rPr lang="en-US" dirty="0"/>
              <a:t>Common knowledge sources</a:t>
            </a:r>
          </a:p>
          <a:p>
            <a:pPr lvl="1"/>
            <a:r>
              <a:rPr lang="en-US" dirty="0"/>
              <a:t>Design patterns</a:t>
            </a:r>
          </a:p>
          <a:p>
            <a:pPr lvl="1"/>
            <a:r>
              <a:rPr lang="en-US" dirty="0"/>
              <a:t>SDKs</a:t>
            </a:r>
          </a:p>
          <a:p>
            <a:pPr lvl="1"/>
            <a:r>
              <a:rPr lang="en-US" dirty="0"/>
              <a:t>Blog posts</a:t>
            </a:r>
          </a:p>
          <a:p>
            <a:endParaRPr lang="en-US" dirty="0"/>
          </a:p>
          <a:p>
            <a:r>
              <a:rPr lang="en-US" dirty="0"/>
              <a:t>Less common knowledge sources</a:t>
            </a:r>
          </a:p>
          <a:p>
            <a:pPr lvl="1"/>
            <a:r>
              <a:rPr lang="en-US" dirty="0"/>
              <a:t>Microsoft Learn</a:t>
            </a:r>
          </a:p>
          <a:p>
            <a:pPr lvl="1"/>
            <a:r>
              <a:rPr lang="en-US" dirty="0"/>
              <a:t>Literally any official documentation</a:t>
            </a:r>
          </a:p>
          <a:p>
            <a:r>
              <a:rPr lang="en-US" dirty="0" err="1"/>
              <a:t>aka.ms</a:t>
            </a:r>
            <a:r>
              <a:rPr lang="en-US" dirty="0"/>
              <a:t>/community/home</a:t>
            </a:r>
          </a:p>
          <a:p>
            <a:pPr lvl="1"/>
            <a:r>
              <a:rPr lang="en-US" dirty="0"/>
              <a:t>PnP Reusable Controls</a:t>
            </a:r>
          </a:p>
          <a:p>
            <a:pPr lvl="1"/>
            <a:r>
              <a:rPr lang="en-US" dirty="0"/>
              <a:t>PnP Reusable property pane controls</a:t>
            </a:r>
          </a:p>
          <a:p>
            <a:pPr lvl="1"/>
            <a:r>
              <a:rPr lang="en-US" dirty="0" err="1"/>
              <a:t>PnPjs</a:t>
            </a:r>
            <a:endParaRPr lang="en-US" dirty="0"/>
          </a:p>
          <a:p>
            <a:pPr lvl="1"/>
            <a:r>
              <a:rPr lang="en-US" dirty="0" err="1"/>
              <a:t>Camljs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9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0C9A-C6D8-5621-BC08-F3D71AD1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r>
              <a:rPr lang="en-US" dirty="0"/>
              <a:t> – make working with SharePoint APIs a breeze</a:t>
            </a:r>
          </a:p>
        </p:txBody>
      </p:sp>
      <p:pic>
        <p:nvPicPr>
          <p:cNvPr id="7" name="Content Placeholder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2CF86BB7-C5E0-88F8-3568-6ACEE5601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4152"/>
            <a:ext cx="10515600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8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7478-6A99-36AE-63E0-FA26D28C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(Untamed) Orange is the new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BF106-8D83-8478-3153-D73D061C15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7393441" cy="4235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Orange code is fragile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Refactoring is next to impossible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Strings should really be using localization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Variables should be “stationary”/"static" and exist only in one place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group of men sitting at a table with computers&#10;&#10;AI-generated content may be incorrect.">
            <a:extLst>
              <a:ext uri="{FF2B5EF4-FFF2-40B4-BE49-F238E27FC236}">
                <a16:creationId xmlns:a16="http://schemas.microsoft.com/office/drawing/2014/main" id="{ABF46579-1510-4613-51E0-4A7C05AC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83" b="-373"/>
          <a:stretch/>
        </p:blipFill>
        <p:spPr>
          <a:xfrm>
            <a:off x="8316556" y="1336588"/>
            <a:ext cx="3037244" cy="45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3E60-0B6E-BDDC-D35D-749C0EF1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our orange code</a:t>
            </a:r>
          </a:p>
        </p:txBody>
      </p:sp>
      <p:pic>
        <p:nvPicPr>
          <p:cNvPr id="4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6B0DCCE-F13E-0EB2-50B8-3C3DB64B0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0290856" cy="2508044"/>
          </a:xfrm>
          <a:prstGeom prst="rect">
            <a:avLst/>
          </a:prstGeom>
        </p:spPr>
      </p:pic>
      <p:pic>
        <p:nvPicPr>
          <p:cNvPr id="5" name="Picture 4" descr="A black screen with white text and green circle&#10;&#10;AI-generated content may be incorrect.">
            <a:extLst>
              <a:ext uri="{FF2B5EF4-FFF2-40B4-BE49-F238E27FC236}">
                <a16:creationId xmlns:a16="http://schemas.microsoft.com/office/drawing/2014/main" id="{D6D2C010-21A6-A06E-7C08-ADEE9A6B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1659153"/>
            <a:ext cx="3378133" cy="17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F6817D-B36E-5E38-D659-38BDA1BFC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sz="8000" dirty="0"/>
              <a:t>But wait</a:t>
            </a:r>
          </a:p>
          <a:p>
            <a:pPr algn="ctr"/>
            <a:r>
              <a:rPr lang="en-US" dirty="0"/>
              <a:t>There’s still orange code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7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64A2-B364-CDF7-3031-9A2411D8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filtering in </a:t>
            </a:r>
            <a:r>
              <a:rPr lang="en-US" dirty="0" err="1"/>
              <a:t>PnPjs</a:t>
            </a:r>
            <a:endParaRPr lang="en-US" dirty="0"/>
          </a:p>
        </p:txBody>
      </p:sp>
      <p:pic>
        <p:nvPicPr>
          <p:cNvPr id="5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E5F2D0D8-C400-6DD0-9EEF-8E3298C27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757487"/>
            <a:ext cx="10515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8450-1648-CF27-4A84-85CDD68A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complex queries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D7CE53-E4C5-F664-7F2B-D9811EBD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64" y="1414565"/>
            <a:ext cx="1045307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EF328-79F2-EDF8-A894-CD4BAB17B68A}"/>
              </a:ext>
            </a:extLst>
          </p:cNvPr>
          <p:cNvSpPr txBox="1"/>
          <p:nvPr/>
        </p:nvSpPr>
        <p:spPr>
          <a:xfrm>
            <a:off x="0" y="576590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((state/name eq 'Montana' and country/name eq 'USA' and occupation eq 'Rancher' and </a:t>
            </a:r>
            <a:r>
              <a:rPr lang="en-US" dirty="0" err="1"/>
              <a:t>birthDate</a:t>
            </a:r>
            <a:r>
              <a:rPr lang="en-US" dirty="0"/>
              <a:t> </a:t>
            </a:r>
            <a:r>
              <a:rPr lang="en-US" dirty="0" err="1"/>
              <a:t>gt</a:t>
            </a:r>
            <a:r>
              <a:rPr lang="en-US" dirty="0"/>
              <a:t> '1980-01-01T00:00:00.000Z' and </a:t>
            </a:r>
            <a:r>
              <a:rPr lang="en-US" dirty="0" err="1"/>
              <a:t>birthDate</a:t>
            </a:r>
            <a:r>
              <a:rPr lang="en-US" dirty="0"/>
              <a:t> </a:t>
            </a:r>
            <a:r>
              <a:rPr lang="en-US" dirty="0" err="1"/>
              <a:t>lt</a:t>
            </a:r>
            <a:r>
              <a:rPr lang="en-US" dirty="0"/>
              <a:t> '1990-01-01T00:00:00.000Z') or </a:t>
            </a:r>
            <a:r>
              <a:rPr lang="en-US" dirty="0" err="1"/>
              <a:t>firstName</a:t>
            </a:r>
            <a:r>
              <a:rPr lang="en-US" dirty="0"/>
              <a:t> eq 'John' and </a:t>
            </a:r>
            <a:r>
              <a:rPr lang="en-US" dirty="0" err="1"/>
              <a:t>lastName</a:t>
            </a:r>
            <a:r>
              <a:rPr lang="en-US" dirty="0"/>
              <a:t> eq 'Dutton')</a:t>
            </a:r>
          </a:p>
        </p:txBody>
      </p:sp>
    </p:spTree>
    <p:extLst>
      <p:ext uri="{BB962C8B-B14F-4D97-AF65-F5344CB8AC3E}">
        <p14:creationId xmlns:p14="http://schemas.microsoft.com/office/powerpoint/2010/main" val="160655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5943-5240-51A9-A196-4976606C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80C681-533F-FE98-D81D-1BFA032AB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sz="8000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1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4DDD-A3E7-0632-6E05-69BC5055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488E1-BFD8-743B-A39A-4E0A64056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8000" dirty="0"/>
              <a:t>Byte-Sized Brilliance</a:t>
            </a:r>
          </a:p>
          <a:p>
            <a:pPr algn="ctr"/>
            <a:r>
              <a:rPr lang="en-US" sz="4000" dirty="0"/>
              <a:t>Just a bunch of random tips and tricks</a:t>
            </a:r>
            <a:endParaRPr lang="en-DK" sz="4000"/>
          </a:p>
        </p:txBody>
      </p:sp>
    </p:spTree>
    <p:extLst>
      <p:ext uri="{BB962C8B-B14F-4D97-AF65-F5344CB8AC3E}">
        <p14:creationId xmlns:p14="http://schemas.microsoft.com/office/powerpoint/2010/main" val="350523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16D16-DCE0-2B4E-9467-C89D7C2AB0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782355" cy="4235450"/>
          </a:xfrm>
        </p:spPr>
        <p:txBody>
          <a:bodyPr/>
          <a:lstStyle/>
          <a:p>
            <a:r>
              <a:rPr lang="en-US" sz="2000" dirty="0"/>
              <a:t>Hot take: 99% comment you’ve ever read in code are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Entire code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They’re redundant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lie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rot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Are a consequence of your code not being expressive enough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Good comments</a:t>
            </a:r>
          </a:p>
          <a:p>
            <a:r>
              <a:rPr lang="en-US" sz="2000" dirty="0"/>
              <a:t>Help clarify details of the code</a:t>
            </a:r>
          </a:p>
          <a:p>
            <a:r>
              <a:rPr lang="en-US" sz="2000" dirty="0"/>
              <a:t>Serve as a warning of consequences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C1159E-9364-393D-B08A-09653065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Comments</a:t>
            </a:r>
            <a:endParaRPr lang="en-DK"/>
          </a:p>
        </p:txBody>
      </p:sp>
      <p:pic>
        <p:nvPicPr>
          <p:cNvPr id="5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1922C97-1436-43CC-EC6C-BC9E97E9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38" y="1700213"/>
            <a:ext cx="5384800" cy="3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1D25E756-25A9-99C3-B2F5-1D1A6315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</p:spPr>
        <p:txBody>
          <a:bodyPr/>
          <a:lstStyle/>
          <a:p>
            <a:r>
              <a:rPr lang="en-US" dirty="0"/>
              <a:t>Dan Toft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C8CC31E-E734-600B-941B-5FE6C837B6AD}"/>
              </a:ext>
            </a:extLst>
          </p:cNvPr>
          <p:cNvSpPr txBox="1">
            <a:spLocks/>
          </p:cNvSpPr>
          <p:nvPr/>
        </p:nvSpPr>
        <p:spPr>
          <a:xfrm>
            <a:off x="6297152" y="1750084"/>
            <a:ext cx="5654439" cy="39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Microsoft 365 developer since 2018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“Cloud native” developer ☁️</a:t>
            </a:r>
            <a:endParaRPr lang="en-US" sz="24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PnP Team Member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M365 Development &amp; Graph MVP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Passionate about code &amp; open-source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in Denmark 🇩🇰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SPFx geek</a:t>
            </a:r>
          </a:p>
        </p:txBody>
      </p:sp>
      <p:pic>
        <p:nvPicPr>
          <p:cNvPr id="14" name="Picture Placeholder 9">
            <a:extLst>
              <a:ext uri="{FF2B5EF4-FFF2-40B4-BE49-F238E27FC236}">
                <a16:creationId xmlns:a16="http://schemas.microsoft.com/office/drawing/2014/main" id="{BA887907-78E1-4801-7864-6DF0FF02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" b="-182"/>
          <a:stretch/>
        </p:blipFill>
        <p:spPr>
          <a:xfrm>
            <a:off x="1720896" y="1833056"/>
            <a:ext cx="3809464" cy="3829792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7E29271-BC6D-D4E7-9EBA-E13CCE31BD78}"/>
              </a:ext>
            </a:extLst>
          </p:cNvPr>
          <p:cNvSpPr txBox="1">
            <a:spLocks/>
          </p:cNvSpPr>
          <p:nvPr/>
        </p:nvSpPr>
        <p:spPr>
          <a:xfrm>
            <a:off x="833438" y="1241425"/>
            <a:ext cx="10525125" cy="379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66666"/>
                </a:solidFill>
                <a:latin typeface="Segoe UI" panose="020B0502040204020203" pitchFamily="34" charset="0"/>
              </a:rPr>
              <a:t>Microsoft 365 Dev &amp; Enthusiast 🧑‍💻</a:t>
            </a:r>
            <a:endParaRPr lang="en-US" dirty="0"/>
          </a:p>
        </p:txBody>
      </p:sp>
      <p:pic>
        <p:nvPicPr>
          <p:cNvPr id="16" name="Picture 15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8190C6D-E899-1AD5-4952-7F5A93FF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355" y="5616575"/>
            <a:ext cx="2232645" cy="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6E1B-B0C0-33E9-21A5-5B7F3691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readability to “sleek” code - Meaningful names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430473D-F823-5FC8-6ACF-F738DF3BC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4" y="1662548"/>
            <a:ext cx="4279790" cy="1626821"/>
          </a:xfrm>
          <a:prstGeom prst="rect">
            <a:avLst/>
          </a:prstGeom>
        </p:spPr>
      </p:pic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25D2799-DB21-9C6C-AA95-74CF648D3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6" y="3874851"/>
            <a:ext cx="5690532" cy="13598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40EA714-24B2-6E9B-5E00-6F163A64559E}"/>
              </a:ext>
            </a:extLst>
          </p:cNvPr>
          <p:cNvSpPr txBox="1">
            <a:spLocks/>
          </p:cNvSpPr>
          <p:nvPr/>
        </p:nvSpPr>
        <p:spPr>
          <a:xfrm>
            <a:off x="6333688" y="1623279"/>
            <a:ext cx="5858312" cy="3642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What’s the next reader going to think?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Leave context clues for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as hitting F2</a:t>
            </a:r>
          </a:p>
        </p:txBody>
      </p:sp>
    </p:spTree>
    <p:extLst>
      <p:ext uri="{BB962C8B-B14F-4D97-AF65-F5344CB8AC3E}">
        <p14:creationId xmlns:p14="http://schemas.microsoft.com/office/powerpoint/2010/main" val="82651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9B83-8DA5-6250-3CDF-61A9D6AC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“magic” numbers</a:t>
            </a:r>
          </a:p>
        </p:txBody>
      </p:sp>
      <p:pic>
        <p:nvPicPr>
          <p:cNvPr id="6" name="Picture 5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45FEB931-0551-D17F-5823-699EA250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" y="1634484"/>
            <a:ext cx="6969824" cy="2668858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42AF14D8-58B4-0C3D-8FD4-56EAA6AB4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3" y="2751162"/>
            <a:ext cx="6191133" cy="3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52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8B39-F9F3-38C1-C2F0-828F615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EA04-C6A5-6C27-0B0D-71B914367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natural way to avoid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“Reads”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Avoids duplication</a:t>
            </a:r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492E79D-5EBC-70ED-05DF-84E007CE7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27" y="2666204"/>
            <a:ext cx="6086315" cy="18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73E9-22A6-C577-17A8-47D0F215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4BF0-C738-8256-1043-432B32DD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Boolean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AB230-2193-6F30-608E-3259615118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Inside your own class, they can be 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Without context, it can be very hard to tell what’s going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an options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 simply adding more helper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B9772-5E7D-45F2-197A-1F951950C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6" y="2412114"/>
            <a:ext cx="5892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34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6460-775F-25F6-2D3A-EE6F9D88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08713-B303-47E5-C257-DC9A674E07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9" y="1700213"/>
            <a:ext cx="5545654" cy="4235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mental overhead while keeping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options object instead to minimize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F994D3B-B8DC-7395-FBB3-B5A8CDAAF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54" y="1341166"/>
            <a:ext cx="5200044" cy="2266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4AF04-909A-153B-44DE-53E3853A3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98" y="4284663"/>
            <a:ext cx="7213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48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DB74-DDFC-A649-C5C1-B5F252AD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defaults to else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BE3C584-B389-DE8C-B541-E344019C3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60019" y="1997063"/>
            <a:ext cx="4425544" cy="28638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Else is just a “filler”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Costs “focus” to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33D5F-7F11-2370-ECE9-1294542AF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990" y="1997064"/>
            <a:ext cx="6261209" cy="28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1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9E46-B8BB-71D1-AC59-4E38ED39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 clause</a:t>
            </a:r>
          </a:p>
        </p:txBody>
      </p:sp>
      <p:pic>
        <p:nvPicPr>
          <p:cNvPr id="7" name="Content Placeholder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2618715-3D84-EC9E-E4F9-2953A7888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7" y="1683726"/>
            <a:ext cx="4774035" cy="3840649"/>
          </a:xfrm>
          <a:prstGeom prst="rect">
            <a:avLst/>
          </a:prstGeom>
        </p:spPr>
      </p:pic>
      <p:pic>
        <p:nvPicPr>
          <p:cNvPr id="8" name="Content Placeholder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976F2F19-F6F3-3F47-C730-A60BE487E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00" y="2609855"/>
            <a:ext cx="6473393" cy="19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79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4E5-7E1E-5554-96A6-92141028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 specific errors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B1232B4-BBBA-41E9-BCA0-9A3F90E6D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8" y="4015490"/>
            <a:ext cx="8868937" cy="2136816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1CB1BB9-01A2-A05E-7655-DBF78876E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46" y="1659122"/>
            <a:ext cx="5027801" cy="2136816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FAE020B-3D01-849E-DC77-89731A8BC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1" y="1659122"/>
            <a:ext cx="5077809" cy="21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1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6921-0727-4134-BC73-6FE003B2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Condensed Medium"/>
              </a:rPr>
              <a:t>Add a log 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F8B4E-E4E1-7B8A-8B77-8B32986E83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9" y="1700213"/>
            <a:ext cx="5357812" cy="4235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as a single variable at the top of the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allows you to inspect your 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you to quickly identify where an error was thrown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emojis … so you can blame Microsoft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77B67-EF1C-7555-282D-D457E6C1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68" y="1700213"/>
            <a:ext cx="5965597" cy="40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5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782F-59E7-0DAC-8048-B78FDF22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08" y="512264"/>
            <a:ext cx="10905926" cy="725738"/>
          </a:xfrm>
        </p:spPr>
        <p:txBody>
          <a:bodyPr/>
          <a:lstStyle/>
          <a:p>
            <a:r>
              <a:rPr lang="en-US" dirty="0"/>
              <a:t>Consider splitting your functions into smaller functions</a:t>
            </a:r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69D9E7FA-C21D-7B17-5D3F-3A72380F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71" y="2033660"/>
            <a:ext cx="5943600" cy="3586338"/>
          </a:xfrm>
          <a:prstGeom prst="rect">
            <a:avLst/>
          </a:prstGeom>
        </p:spPr>
      </p:pic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AA09863-E946-9AA5-E183-90EF17BCB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3" y="1262320"/>
            <a:ext cx="5655007" cy="49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4B3-7082-FF38-633E-076CE541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EFF52-55DF-E4A0-CC6E-E4DFCAC06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7589383" cy="4235450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/>
              <a:t>This session is highly opinionated, as is all code.</a:t>
            </a:r>
          </a:p>
          <a:p>
            <a:pPr marL="0" indent="0">
              <a:buNone/>
            </a:pPr>
            <a:r>
              <a:rPr lang="en-US" sz="2100" dirty="0"/>
              <a:t>You might not agree 100% with my way of solving a certain problem, and that is very much the intention, this session is designed to make you think about how, and more importantly – WHY you solve a problem in a certain way, because if you do it ”because that’s how I’ve always done it”, you probably know deep down that there might be a better way, and I want you to be curios, that’s the main goal of this session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If you don’t leave here with a new take on anything, I’m sorry</a:t>
            </a:r>
          </a:p>
        </p:txBody>
      </p:sp>
      <p:pic>
        <p:nvPicPr>
          <p:cNvPr id="4" name="Picture Placeholder 5" descr="Warning with solid fill">
            <a:extLst>
              <a:ext uri="{FF2B5EF4-FFF2-40B4-BE49-F238E27FC236}">
                <a16:creationId xmlns:a16="http://schemas.microsoft.com/office/drawing/2014/main" id="{99F46D1D-C1BB-C2A1-7A21-C160FE1D3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86725" y="1984375"/>
            <a:ext cx="3281363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BAA5-5985-406D-212A-A96098ED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Intl</a:t>
            </a:r>
          </a:p>
        </p:txBody>
      </p:sp>
      <p:pic>
        <p:nvPicPr>
          <p:cNvPr id="5" name="Content Placeholder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D9B96220-C78C-E0D1-CA0B-475E7F78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65" y="2033480"/>
            <a:ext cx="4064000" cy="2832100"/>
          </a:xfrm>
          <a:prstGeom prst="rect">
            <a:avLst/>
          </a:prstGeom>
        </p:spPr>
      </p:pic>
      <p:pic>
        <p:nvPicPr>
          <p:cNvPr id="6" name="Content Placeholder 11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4B5B2DB-E952-9F6C-786E-094E9F2FA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50" y="2006275"/>
            <a:ext cx="4895397" cy="28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1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7F1-3D1D-AEDF-3AAC-81D7988D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Condensed Medium"/>
              </a:rPr>
              <a:t>Never EVER use ternary operator in your React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DA1A9-16B9-CDF4-325E-C71F0DCDD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784" y="1529317"/>
            <a:ext cx="5556286" cy="4235450"/>
          </a:xfrm>
        </p:spPr>
        <p:txBody>
          <a:bodyPr/>
          <a:lstStyle/>
          <a:p>
            <a:r>
              <a:rPr lang="en-US" sz="2400" dirty="0"/>
              <a:t>Ternary operator can “look clean”</a:t>
            </a:r>
          </a:p>
          <a:p>
            <a:pPr lvl="1"/>
            <a:r>
              <a:rPr lang="en-US" sz="2000" dirty="0"/>
              <a:t>But at the cost of being hard to change</a:t>
            </a:r>
          </a:p>
          <a:p>
            <a:r>
              <a:rPr lang="en-US" sz="2400" dirty="0"/>
              <a:t>Searching for a “:” is nearly impossible (I’m nearing 30)</a:t>
            </a:r>
          </a:p>
          <a:p>
            <a:r>
              <a:rPr lang="en-US" sz="2400" dirty="0"/>
              <a:t>Hides away the intention</a:t>
            </a:r>
          </a:p>
          <a:p>
            <a:endParaRPr lang="en-US" sz="2400" dirty="0"/>
          </a:p>
          <a:p>
            <a:r>
              <a:rPr lang="en-US" sz="2400" b="1" dirty="0"/>
              <a:t>NEVER EVER, NO MATTER WHAT STACK THEM</a:t>
            </a:r>
          </a:p>
          <a:p>
            <a:endParaRPr lang="en-US" sz="2400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6B4D58F-A254-21EE-6ECA-64811C8A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47" y="4480182"/>
            <a:ext cx="7035800" cy="2120900"/>
          </a:xfrm>
          <a:prstGeom prst="rect">
            <a:avLst/>
          </a:prstGeom>
        </p:spPr>
      </p:pic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74C50584-1D87-7C3C-9778-E53FCCE19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50" y="1443482"/>
            <a:ext cx="5081097" cy="27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4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997A-91A0-A00B-BCED-9ADBFD0F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1637-8152-6A81-62C4-976969CD1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7629635" cy="4235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you check if someone solved your problem before you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 consistent. If you do something a certain way, do all similar things in the same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Keep it simple stupid. Simpler is always better. Reduce complexity as much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Boy scout rule. Leave the campground cleaner than you found it.</a:t>
            </a:r>
          </a:p>
          <a:p>
            <a:endParaRPr lang="en-US" sz="2400" dirty="0"/>
          </a:p>
        </p:txBody>
      </p:sp>
      <p:pic>
        <p:nvPicPr>
          <p:cNvPr id="4" name="Picture 3" descr="A group of men sitting at a table with laptops&#10;&#10;AI-generated content may be incorrect.">
            <a:extLst>
              <a:ext uri="{FF2B5EF4-FFF2-40B4-BE49-F238E27FC236}">
                <a16:creationId xmlns:a16="http://schemas.microsoft.com/office/drawing/2014/main" id="{1F9AA196-E573-DBAF-23BD-979FF729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629" y="1524001"/>
            <a:ext cx="2904518" cy="4351338"/>
          </a:xfrm>
          <a:prstGeom prst="rect">
            <a:avLst/>
          </a:prstGeom>
          <a:noFill/>
        </p:spPr>
      </p:pic>
      <p:pic>
        <p:nvPicPr>
          <p:cNvPr id="5" name="Graphic 4" descr="Camera outline">
            <a:extLst>
              <a:ext uri="{FF2B5EF4-FFF2-40B4-BE49-F238E27FC236}">
                <a16:creationId xmlns:a16="http://schemas.microsoft.com/office/drawing/2014/main" id="{906AE869-5C1B-E568-8295-B89062BB7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57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E16B-FF39-0B7A-7759-A6177FA9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5B4C2-2EF8-E4DB-F84F-B9B3AEE25D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Dan Toft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Dan-</a:t>
            </a:r>
            <a:r>
              <a:rPr lang="en-US" dirty="0" err="1"/>
              <a:t>Toft.dk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tanddant</a:t>
            </a:r>
            <a:r>
              <a:rPr lang="en-US" dirty="0"/>
              <a:t>/slides</a:t>
            </a:r>
          </a:p>
          <a:p>
            <a:endParaRPr lang="en-US" dirty="0"/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7BE5C681-6825-28F7-4DAC-0343E269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" b="-182"/>
          <a:stretch/>
        </p:blipFill>
        <p:spPr>
          <a:xfrm>
            <a:off x="7164766" y="1903042"/>
            <a:ext cx="3809464" cy="3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7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88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684C44-BD20-FC81-D8D4-239847A0D21F}"/>
              </a:ext>
            </a:extLst>
          </p:cNvPr>
          <p:cNvSpPr txBox="1"/>
          <p:nvPr/>
        </p:nvSpPr>
        <p:spPr>
          <a:xfrm>
            <a:off x="1284514" y="2474893"/>
            <a:ext cx="97753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“Any fool can write code that a computer can understand. Good programmers write code that humans can understand”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AE794-678E-E010-693B-051BCA1403D1}"/>
              </a:ext>
            </a:extLst>
          </p:cNvPr>
          <p:cNvSpPr txBox="1">
            <a:spLocks/>
          </p:cNvSpPr>
          <p:nvPr/>
        </p:nvSpPr>
        <p:spPr>
          <a:xfrm>
            <a:off x="7750629" y="3906053"/>
            <a:ext cx="2850464" cy="598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Martin Fowler</a:t>
            </a:r>
          </a:p>
        </p:txBody>
      </p:sp>
    </p:spTree>
    <p:extLst>
      <p:ext uri="{BB962C8B-B14F-4D97-AF65-F5344CB8AC3E}">
        <p14:creationId xmlns:p14="http://schemas.microsoft.com/office/powerpoint/2010/main" val="310332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570-3C17-D23E-055A-7EDC468C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code – the book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FCFE7-A5A9-A0D3-3AD5-38FB5C375A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00" y="1700213"/>
            <a:ext cx="7324725" cy="423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r>
              <a:rPr lang="en-US" dirty="0"/>
              <a:t>Author (Uncle Bob) is widely regarded as an a**hole, and a grumpy old man</a:t>
            </a:r>
          </a:p>
          <a:p>
            <a:r>
              <a:rPr lang="en-US" dirty="0"/>
              <a:t>It contradicts itself on more than one occasion</a:t>
            </a:r>
          </a:p>
          <a:p>
            <a:r>
              <a:rPr lang="en-US" dirty="0"/>
              <a:t>It’s is close to 20 years old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My colleagues would say it’s a lot like 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ean Code">
            <a:extLst>
              <a:ext uri="{FF2B5EF4-FFF2-40B4-BE49-F238E27FC236}">
                <a16:creationId xmlns:a16="http://schemas.microsoft.com/office/drawing/2014/main" id="{58307486-46E3-02A5-6C8D-0FD611779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" b="-1136"/>
          <a:stretch/>
        </p:blipFill>
        <p:spPr bwMode="auto">
          <a:xfrm>
            <a:off x="757990" y="1700213"/>
            <a:ext cx="3111315" cy="416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3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A428-435A-8A99-FE7D-DE9D2587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827FF-7520-4080-42E0-0539297DC3AF}"/>
              </a:ext>
            </a:extLst>
          </p:cNvPr>
          <p:cNvSpPr txBox="1"/>
          <p:nvPr/>
        </p:nvSpPr>
        <p:spPr>
          <a:xfrm>
            <a:off x="6653534" y="5580110"/>
            <a:ext cx="3799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”Surrounded by idiots”</a:t>
            </a:r>
          </a:p>
          <a:p>
            <a:pPr algn="ctr"/>
            <a:r>
              <a:rPr lang="en-US" dirty="0"/>
              <a:t>Thomas Erikson</a:t>
            </a:r>
          </a:p>
        </p:txBody>
      </p:sp>
      <p:pic>
        <p:nvPicPr>
          <p:cNvPr id="6" name="Picture 2" descr="Surrounded by Idiots">
            <a:extLst>
              <a:ext uri="{FF2B5EF4-FFF2-40B4-BE49-F238E27FC236}">
                <a16:creationId xmlns:a16="http://schemas.microsoft.com/office/drawing/2014/main" id="{35BE8C27-D810-DEBA-733B-CBBCC82B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508" y="1149929"/>
            <a:ext cx="2785859" cy="44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rt of Readable Code">
            <a:extLst>
              <a:ext uri="{FF2B5EF4-FFF2-40B4-BE49-F238E27FC236}">
                <a16:creationId xmlns:a16="http://schemas.microsoft.com/office/drawing/2014/main" id="{59DF1793-C8C3-65C5-45CE-E18D94D0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63" y="1385420"/>
            <a:ext cx="3316598" cy="4087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9FBFA-0B1E-E673-70B0-018767BFDEFC}"/>
              </a:ext>
            </a:extLst>
          </p:cNvPr>
          <p:cNvSpPr txBox="1"/>
          <p:nvPr/>
        </p:nvSpPr>
        <p:spPr>
          <a:xfrm>
            <a:off x="2047463" y="5579445"/>
            <a:ext cx="3316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“The Art of Readable Code”</a:t>
            </a:r>
          </a:p>
          <a:p>
            <a:pPr algn="ctr"/>
            <a:r>
              <a:rPr lang="en-US" dirty="0"/>
              <a:t>Trevor Foucher, Dustin Boswell </a:t>
            </a:r>
          </a:p>
        </p:txBody>
      </p:sp>
      <p:pic>
        <p:nvPicPr>
          <p:cNvPr id="9" name="Graphic 8" descr="Camera outline">
            <a:extLst>
              <a:ext uri="{FF2B5EF4-FFF2-40B4-BE49-F238E27FC236}">
                <a16:creationId xmlns:a16="http://schemas.microsoft.com/office/drawing/2014/main" id="{8C041E0B-50A2-81DF-71CD-D6B29DD89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6A9CAD-5B48-2036-A968-A602948C7758}"/>
              </a:ext>
            </a:extLst>
          </p:cNvPr>
          <p:cNvGrpSpPr/>
          <p:nvPr/>
        </p:nvGrpSpPr>
        <p:grpSpPr>
          <a:xfrm>
            <a:off x="840151" y="2037645"/>
            <a:ext cx="2281244" cy="3453359"/>
            <a:chOff x="1404803" y="1992352"/>
            <a:chExt cx="2281244" cy="3453359"/>
          </a:xfrm>
        </p:grpSpPr>
        <p:pic>
          <p:nvPicPr>
            <p:cNvPr id="3" name="Picture 2" descr="Beau Cameron's Speaker Profile @ Sessionize">
              <a:extLst>
                <a:ext uri="{FF2B5EF4-FFF2-40B4-BE49-F238E27FC236}">
                  <a16:creationId xmlns:a16="http://schemas.microsoft.com/office/drawing/2014/main" id="{EBCCD219-E6DD-CB1F-4B22-E264E03B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03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52DBC1-F781-325C-A4D9-1BFC586CBDC5}"/>
                </a:ext>
              </a:extLst>
            </p:cNvPr>
            <p:cNvSpPr txBox="1"/>
            <p:nvPr/>
          </p:nvSpPr>
          <p:spPr>
            <a:xfrm>
              <a:off x="1404803" y="4676270"/>
              <a:ext cx="2281244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aseline="0" dirty="0">
                  <a:latin typeface="IBM Plex Sans Condensed"/>
                </a:rPr>
                <a:t>Beau Cameron</a:t>
              </a:r>
              <a:endParaRPr lang="en-US" sz="2000" dirty="0">
                <a:latin typeface="IBM Plex Sans Condensed"/>
              </a:endParaRPr>
            </a:p>
            <a:p>
              <a:pPr algn="ctr"/>
              <a:r>
                <a:rPr lang="en-US" sz="1200" dirty="0">
                  <a:ea typeface="+mn-lt"/>
                  <a:cs typeface="+mn-lt"/>
                </a:rPr>
                <a:t>Senior Principal Architect | Microsoft MVP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366432-E8DE-AEB2-4C56-DE95361B96B4}"/>
              </a:ext>
            </a:extLst>
          </p:cNvPr>
          <p:cNvGrpSpPr/>
          <p:nvPr/>
        </p:nvGrpSpPr>
        <p:grpSpPr>
          <a:xfrm>
            <a:off x="3586410" y="2037645"/>
            <a:ext cx="2279234" cy="3966511"/>
            <a:chOff x="5027735" y="1992352"/>
            <a:chExt cx="2279234" cy="3966511"/>
          </a:xfrm>
        </p:grpSpPr>
        <p:pic>
          <p:nvPicPr>
            <p:cNvPr id="6" name="Picture 5" descr="A person with a pen in her mouth&#10;&#10;AI-generated content may be incorrect.">
              <a:extLst>
                <a:ext uri="{FF2B5EF4-FFF2-40B4-BE49-F238E27FC236}">
                  <a16:creationId xmlns:a16="http://schemas.microsoft.com/office/drawing/2014/main" id="{B2BBA9BB-81E6-B37C-2EED-5DE2000E0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27735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D31D0F-5935-3D79-06BE-F3F604AAC80A}"/>
                </a:ext>
              </a:extLst>
            </p:cNvPr>
            <p:cNvSpPr txBox="1"/>
            <p:nvPr/>
          </p:nvSpPr>
          <p:spPr>
            <a:xfrm>
              <a:off x="5027735" y="4720892"/>
              <a:ext cx="2279234" cy="123797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latin typeface="IBM Plex Sans Condensed"/>
                </a:rPr>
                <a:t>Laura </a:t>
              </a:r>
              <a:r>
                <a:rPr lang="en-US" sz="2000" dirty="0" err="1">
                  <a:latin typeface="IBM Plex Sans Condensed"/>
                </a:rPr>
                <a:t>Kokkarinen</a:t>
              </a:r>
              <a:endParaRPr lang="en-US" sz="2000" dirty="0">
                <a:latin typeface="IBM Plex Sans Condensed"/>
              </a:endParaRPr>
            </a:p>
            <a:p>
              <a:pPr algn="ctr"/>
              <a:r>
                <a:rPr lang="en-US" sz="1200" dirty="0">
                  <a:ea typeface="+mn-lt"/>
                  <a:cs typeface="+mn-lt"/>
                </a:rPr>
                <a:t>Lead Architect, Software Development | Microsoft MVP</a:t>
              </a:r>
              <a:endParaRPr lang="en-US" dirty="0"/>
            </a:p>
            <a:p>
              <a:pPr algn="ctr"/>
              <a:br>
                <a:rPr lang="en-US" dirty="0"/>
              </a:br>
              <a:r>
                <a:rPr lang="en-US" sz="1200" b="1" dirty="0" err="1">
                  <a:ea typeface="+mn-lt"/>
                  <a:cs typeface="+mn-lt"/>
                </a:rPr>
                <a:t>Sulava</a:t>
              </a:r>
              <a:r>
                <a:rPr lang="en-US" sz="1200" b="1" dirty="0">
                  <a:ea typeface="+mn-lt"/>
                  <a:cs typeface="+mn-lt"/>
                </a:rPr>
                <a:t> Oy</a:t>
              </a:r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A5ED2-F6A8-86EF-01B3-836E680A8C86}"/>
              </a:ext>
            </a:extLst>
          </p:cNvPr>
          <p:cNvGrpSpPr/>
          <p:nvPr/>
        </p:nvGrpSpPr>
        <p:grpSpPr>
          <a:xfrm>
            <a:off x="6322901" y="2037645"/>
            <a:ext cx="2336163" cy="3915367"/>
            <a:chOff x="9018608" y="1992352"/>
            <a:chExt cx="2336163" cy="3915367"/>
          </a:xfrm>
        </p:grpSpPr>
        <p:pic>
          <p:nvPicPr>
            <p:cNvPr id="9" name="Picture 8" descr="A person with brown hair wearing a blue shirt&#10;&#10;AI-generated content may be incorrect.">
              <a:extLst>
                <a:ext uri="{FF2B5EF4-FFF2-40B4-BE49-F238E27FC236}">
                  <a16:creationId xmlns:a16="http://schemas.microsoft.com/office/drawing/2014/main" id="{7CFA7337-CDA8-147D-CCC7-E6BD1C0B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046067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2374C9-E53A-6CD7-FFDB-6637D1A2C9CF}"/>
                </a:ext>
              </a:extLst>
            </p:cNvPr>
            <p:cNvSpPr txBox="1"/>
            <p:nvPr/>
          </p:nvSpPr>
          <p:spPr>
            <a:xfrm>
              <a:off x="9018608" y="4768946"/>
              <a:ext cx="2336163" cy="11387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latin typeface="IBM Plex Sans Condensed"/>
                </a:rPr>
                <a:t>Julie Turner</a:t>
              </a:r>
              <a:endParaRPr lang="en-US"/>
            </a:p>
            <a:p>
              <a:pPr algn="ctr"/>
              <a:r>
                <a:rPr lang="en-US" sz="1200">
                  <a:ea typeface="+mn-lt"/>
                  <a:cs typeface="+mn-lt"/>
                </a:rPr>
                <a:t>Partner/CTO Sympraxis Consulting | Microsoft MVP </a:t>
              </a:r>
              <a:endParaRPr lang="en-US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ea typeface="+mn-lt"/>
                  <a:cs typeface="+mn-lt"/>
                </a:rPr>
                <a:t>Sympraxis Consulting</a:t>
              </a:r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95C20C-C60C-A7D6-F593-995C8E7AB3A0}"/>
              </a:ext>
            </a:extLst>
          </p:cNvPr>
          <p:cNvGrpSpPr/>
          <p:nvPr/>
        </p:nvGrpSpPr>
        <p:grpSpPr>
          <a:xfrm>
            <a:off x="9118006" y="2037645"/>
            <a:ext cx="2336163" cy="3915367"/>
            <a:chOff x="9118006" y="2037645"/>
            <a:chExt cx="2336163" cy="3915367"/>
          </a:xfrm>
        </p:grpSpPr>
        <p:pic>
          <p:nvPicPr>
            <p:cNvPr id="12" name="Picture 11" descr="A person in a black shirt&#10;&#10;AI-generated content may be incorrect.">
              <a:extLst>
                <a:ext uri="{FF2B5EF4-FFF2-40B4-BE49-F238E27FC236}">
                  <a16:creationId xmlns:a16="http://schemas.microsoft.com/office/drawing/2014/main" id="{26293C62-FECE-DA2E-AEFD-7BE09B20D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145465" y="2037645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4CFA6-1972-3880-C161-CC1C52CE6705}"/>
                </a:ext>
              </a:extLst>
            </p:cNvPr>
            <p:cNvSpPr txBox="1"/>
            <p:nvPr/>
          </p:nvSpPr>
          <p:spPr>
            <a:xfrm>
              <a:off x="9118006" y="4814239"/>
              <a:ext cx="2336163" cy="11387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latin typeface="IBM Plex Sans Condensed"/>
                  <a:ea typeface="+mn-lt"/>
                  <a:cs typeface="+mn-lt"/>
                </a:rPr>
                <a:t>Jeppe Spanggaard</a:t>
              </a:r>
              <a:endParaRPr lang="en-US"/>
            </a:p>
            <a:p>
              <a:pPr algn="ctr"/>
              <a:r>
                <a:rPr lang="en-US" sz="1200">
                  <a:ea typeface="+mn-lt"/>
                  <a:cs typeface="+mn-lt"/>
                </a:rPr>
                <a:t>Microsoft 365 &amp; SharePoint Specialist </a:t>
              </a:r>
              <a:endParaRPr lang="en-US"/>
            </a:p>
            <a:p>
              <a:pPr algn="ctr"/>
              <a:endParaRPr lang="en-US" sz="1200"/>
            </a:p>
            <a:p>
              <a:pPr algn="ctr"/>
              <a:r>
                <a:rPr lang="en-US" sz="1200" b="1" err="1">
                  <a:ea typeface="+mn-lt"/>
                  <a:cs typeface="+mn-lt"/>
                </a:rPr>
                <a:t>Evobis</a:t>
              </a:r>
              <a:r>
                <a:rPr lang="en-US" sz="1200" b="1">
                  <a:ea typeface="+mn-lt"/>
                  <a:cs typeface="+mn-lt"/>
                </a:rPr>
                <a:t> </a:t>
              </a:r>
              <a:r>
                <a:rPr lang="en-US" sz="1200" b="1" err="1">
                  <a:ea typeface="+mn-lt"/>
                  <a:cs typeface="+mn-lt"/>
                </a:rPr>
                <a:t>ApS</a:t>
              </a:r>
              <a:endParaRPr lang="en-US" b="1" err="1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4303757-2843-FC4A-55FF-EBA588A3C0B8}"/>
              </a:ext>
            </a:extLst>
          </p:cNvPr>
          <p:cNvSpPr txBox="1">
            <a:spLocks/>
          </p:cNvSpPr>
          <p:nvPr/>
        </p:nvSpPr>
        <p:spPr>
          <a:xfrm>
            <a:off x="838200" y="815293"/>
            <a:ext cx="10515600" cy="4761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IBM Plex Sans Condensed Medium"/>
              </a:rPr>
              <a:t>Thank you to the amazing slide reviewers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52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13173-C649-A078-5775-7714B79A5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938" y="1"/>
            <a:ext cx="10764252" cy="6858000"/>
          </a:xfrm>
        </p:spPr>
        <p:txBody>
          <a:bodyPr anchor="ctr"/>
          <a:lstStyle/>
          <a:p>
            <a:pPr algn="ctr"/>
            <a:r>
              <a:rPr lang="en-US" dirty="0"/>
              <a:t>”Why does it matter”</a:t>
            </a:r>
          </a:p>
        </p:txBody>
      </p:sp>
    </p:spTree>
    <p:extLst>
      <p:ext uri="{BB962C8B-B14F-4D97-AF65-F5344CB8AC3E}">
        <p14:creationId xmlns:p14="http://schemas.microsoft.com/office/powerpoint/2010/main" val="414601516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1F54D7AD26C459333D1AFF09839BE" ma:contentTypeVersion="14" ma:contentTypeDescription="Create a new document." ma:contentTypeScope="" ma:versionID="360607d15cd3ba6bc1b1206b5ab58707">
  <xsd:schema xmlns:xsd="http://www.w3.org/2001/XMLSchema" xmlns:xs="http://www.w3.org/2001/XMLSchema" xmlns:p="http://schemas.microsoft.com/office/2006/metadata/properties" xmlns:ns2="221fbb9a-23db-4311-a69c-34622b264696" xmlns:ns3="1b3b1065-ae42-4d8a-aa8c-0a73a17faba8" targetNamespace="http://schemas.microsoft.com/office/2006/metadata/properties" ma:root="true" ma:fieldsID="418f801ce3daba7e05e8e0f00fba8a3d" ns2:_="" ns3:_="">
    <xsd:import namespace="221fbb9a-23db-4311-a69c-34622b264696"/>
    <xsd:import namespace="1b3b1065-ae42-4d8a-aa8c-0a73a17fab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fbb9a-23db-4311-a69c-34622b26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d530a17-84a2-4d03-b447-f9955f42fe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b1065-ae42-4d8a-aa8c-0a73a17faba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72881c0-9f09-48c0-b71c-fddfa2680fd3}" ma:internalName="TaxCatchAll" ma:showField="CatchAllData" ma:web="1b3b1065-ae42-4d8a-aa8c-0a73a17fab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3b1065-ae42-4d8a-aa8c-0a73a17faba8" xsi:nil="true"/>
    <lcf76f155ced4ddcb4097134ff3c332f xmlns="221fbb9a-23db-4311-a69c-34622b2646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29BB492-93BB-4EF4-B08B-18E3BC9C87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fbb9a-23db-4311-a69c-34622b264696"/>
    <ds:schemaRef ds:uri="1b3b1065-ae42-4d8a-aa8c-0a73a17fab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5C0892-D583-430B-AD43-D1A4EB1EE043}">
  <ds:schemaRefs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21fbb9a-23db-4311-a69c-34622b264696"/>
    <ds:schemaRef ds:uri="http://purl.org/dc/dcmitype/"/>
    <ds:schemaRef ds:uri="http://schemas.microsoft.com/office/infopath/2007/PartnerControls"/>
    <ds:schemaRef ds:uri="1b3b1065-ae42-4d8a-aa8c-0a73a17fab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10362</TotalTime>
  <Words>2310</Words>
  <Application>Microsoft Macintosh PowerPoint</Application>
  <PresentationFormat>Widescreen</PresentationFormat>
  <Paragraphs>401</Paragraphs>
  <Slides>44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Aptos</vt:lpstr>
      <vt:lpstr>Arial</vt:lpstr>
      <vt:lpstr>Calibri</vt:lpstr>
      <vt:lpstr>IBM Plex Sans Condensed</vt:lpstr>
      <vt:lpstr>IBM Plex Sans Condensed Light</vt:lpstr>
      <vt:lpstr>IBM Plex Sans Condensed Medium</vt:lpstr>
      <vt:lpstr>Inter</vt:lpstr>
      <vt:lpstr>Segoe UI</vt:lpstr>
      <vt:lpstr>Splash Screen</vt:lpstr>
      <vt:lpstr>Title Slide</vt:lpstr>
      <vt:lpstr>Main Content</vt:lpstr>
      <vt:lpstr>End Screen</vt:lpstr>
      <vt:lpstr>PowerPoint Presentation</vt:lpstr>
      <vt:lpstr>PowerPoint Presentation</vt:lpstr>
      <vt:lpstr>Dan Toft</vt:lpstr>
      <vt:lpstr>Disclaimer</vt:lpstr>
      <vt:lpstr>PowerPoint Presentation</vt:lpstr>
      <vt:lpstr>Clean code – the book</vt:lpstr>
      <vt:lpstr>Alternative recommendations</vt:lpstr>
      <vt:lpstr>PowerPoint Presentation</vt:lpstr>
      <vt:lpstr>PowerPoint Presentation</vt:lpstr>
      <vt:lpstr>Clean Code - Why does it matter</vt:lpstr>
      <vt:lpstr>PowerPoint Presentation</vt:lpstr>
      <vt:lpstr>Common code smells</vt:lpstr>
      <vt:lpstr>The cycle of keeping code clean</vt:lpstr>
      <vt:lpstr>Code Smell – Repetition</vt:lpstr>
      <vt:lpstr>Code repetition</vt:lpstr>
      <vt:lpstr>The Github Copilot implementation</vt:lpstr>
      <vt:lpstr>“Trim the fat”</vt:lpstr>
      <vt:lpstr>Not levering the language you’re using</vt:lpstr>
      <vt:lpstr>Make use of the URL object in JavaScript</vt:lpstr>
      <vt:lpstr>Realize – you’re probably not the first person to face the issue</vt:lpstr>
      <vt:lpstr>PnPjs – make working with SharePoint APIs a breeze</vt:lpstr>
      <vt:lpstr>(Untamed) Orange is the new bad</vt:lpstr>
      <vt:lpstr>Minimizing our orange code</vt:lpstr>
      <vt:lpstr>PowerPoint Presentation</vt:lpstr>
      <vt:lpstr>Dynamic filtering in PnPjs</vt:lpstr>
      <vt:lpstr>Even complex queries</vt:lpstr>
      <vt:lpstr>PowerPoint Presentation</vt:lpstr>
      <vt:lpstr>PowerPoint Presentation</vt:lpstr>
      <vt:lpstr>Comments</vt:lpstr>
      <vt:lpstr>Prefer readability to “sleek” code - Meaningful names</vt:lpstr>
      <vt:lpstr>Avoid “magic” numbers</vt:lpstr>
      <vt:lpstr>Encapsulate Conditions</vt:lpstr>
      <vt:lpstr>Avoid Boolean Parameters</vt:lpstr>
      <vt:lpstr>Default Parameters</vt:lpstr>
      <vt:lpstr>Prefer defaults to else</vt:lpstr>
      <vt:lpstr>Guard clause</vt:lpstr>
      <vt:lpstr>Throw specific errors</vt:lpstr>
      <vt:lpstr>Add a log sources</vt:lpstr>
      <vt:lpstr>Consider splitting your functions into smaller functions</vt:lpstr>
      <vt:lpstr>Intl</vt:lpstr>
      <vt:lpstr>Never EVER use ternary operator in your React code</vt:lpstr>
      <vt:lpstr>Closing notes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Dan Toft</cp:lastModifiedBy>
  <cp:revision>58</cp:revision>
  <dcterms:created xsi:type="dcterms:W3CDTF">2016-06-21T09:22:52Z</dcterms:created>
  <dcterms:modified xsi:type="dcterms:W3CDTF">2025-12-02T23:32:47Z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0x010100A051F54D7AD26C459333D1AFF09839BE</vt:lpwstr>
  </property>
  <property fmtid="{D5CDD505-2E9C-101B-9397-08002B2CF9AE}" pid="3" name="MediaServiceImageTags">
    <vt:lpwstr/>
  </property>
</Properties>
</file>